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9975" cy="42808525"/>
  <p:notesSz cx="6797675" cy="9926638"/>
  <p:defaultTextStyle>
    <a:defPPr>
      <a:defRPr lang="ja-JP"/>
    </a:defPPr>
    <a:lvl1pPr marL="0" algn="l" defTabSz="7562179" rtl="0" eaLnBrk="1" latinLnBrk="0" hangingPunct="1">
      <a:defRPr kumimoji="1" sz="14900" kern="1200">
        <a:solidFill>
          <a:schemeClr val="tx1"/>
        </a:solidFill>
        <a:latin typeface="+mn-lt"/>
        <a:ea typeface="+mn-ea"/>
        <a:cs typeface="+mn-cs"/>
      </a:defRPr>
    </a:lvl1pPr>
    <a:lvl2pPr marL="3781090" algn="l" defTabSz="7562179" rtl="0" eaLnBrk="1" latinLnBrk="0" hangingPunct="1">
      <a:defRPr kumimoji="1" sz="14900" kern="1200">
        <a:solidFill>
          <a:schemeClr val="tx1"/>
        </a:solidFill>
        <a:latin typeface="+mn-lt"/>
        <a:ea typeface="+mn-ea"/>
        <a:cs typeface="+mn-cs"/>
      </a:defRPr>
    </a:lvl2pPr>
    <a:lvl3pPr marL="7562179" algn="l" defTabSz="7562179" rtl="0" eaLnBrk="1" latinLnBrk="0" hangingPunct="1">
      <a:defRPr kumimoji="1" sz="14900" kern="1200">
        <a:solidFill>
          <a:schemeClr val="tx1"/>
        </a:solidFill>
        <a:latin typeface="+mn-lt"/>
        <a:ea typeface="+mn-ea"/>
        <a:cs typeface="+mn-cs"/>
      </a:defRPr>
    </a:lvl3pPr>
    <a:lvl4pPr marL="11343269" algn="l" defTabSz="7562179" rtl="0" eaLnBrk="1" latinLnBrk="0" hangingPunct="1">
      <a:defRPr kumimoji="1" sz="14900" kern="1200">
        <a:solidFill>
          <a:schemeClr val="tx1"/>
        </a:solidFill>
        <a:latin typeface="+mn-lt"/>
        <a:ea typeface="+mn-ea"/>
        <a:cs typeface="+mn-cs"/>
      </a:defRPr>
    </a:lvl4pPr>
    <a:lvl5pPr marL="15124359" algn="l" defTabSz="7562179" rtl="0" eaLnBrk="1" latinLnBrk="0" hangingPunct="1">
      <a:defRPr kumimoji="1" sz="14900" kern="1200">
        <a:solidFill>
          <a:schemeClr val="tx1"/>
        </a:solidFill>
        <a:latin typeface="+mn-lt"/>
        <a:ea typeface="+mn-ea"/>
        <a:cs typeface="+mn-cs"/>
      </a:defRPr>
    </a:lvl5pPr>
    <a:lvl6pPr marL="18905449" algn="l" defTabSz="7562179" rtl="0" eaLnBrk="1" latinLnBrk="0" hangingPunct="1">
      <a:defRPr kumimoji="1" sz="14900" kern="1200">
        <a:solidFill>
          <a:schemeClr val="tx1"/>
        </a:solidFill>
        <a:latin typeface="+mn-lt"/>
        <a:ea typeface="+mn-ea"/>
        <a:cs typeface="+mn-cs"/>
      </a:defRPr>
    </a:lvl6pPr>
    <a:lvl7pPr marL="22686538" algn="l" defTabSz="7562179" rtl="0" eaLnBrk="1" latinLnBrk="0" hangingPunct="1">
      <a:defRPr kumimoji="1" sz="14900" kern="1200">
        <a:solidFill>
          <a:schemeClr val="tx1"/>
        </a:solidFill>
        <a:latin typeface="+mn-lt"/>
        <a:ea typeface="+mn-ea"/>
        <a:cs typeface="+mn-cs"/>
      </a:defRPr>
    </a:lvl7pPr>
    <a:lvl8pPr marL="26467628" algn="l" defTabSz="7562179" rtl="0" eaLnBrk="1" latinLnBrk="0" hangingPunct="1">
      <a:defRPr kumimoji="1" sz="14900" kern="1200">
        <a:solidFill>
          <a:schemeClr val="tx1"/>
        </a:solidFill>
        <a:latin typeface="+mn-lt"/>
        <a:ea typeface="+mn-ea"/>
        <a:cs typeface="+mn-cs"/>
      </a:defRPr>
    </a:lvl8pPr>
    <a:lvl9pPr marL="30248718" algn="l" defTabSz="7562179" rtl="0" eaLnBrk="1" latinLnBrk="0" hangingPunct="1">
      <a:defRPr kumimoji="1" sz="1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4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4C7F"/>
    <a:srgbClr val="B93737"/>
    <a:srgbClr val="BEBA0A"/>
    <a:srgbClr val="C45008"/>
    <a:srgbClr val="E11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588" autoAdjust="0"/>
    <p:restoredTop sz="93739" autoAdjust="0"/>
  </p:normalViewPr>
  <p:slideViewPr>
    <p:cSldViewPr>
      <p:cViewPr varScale="1">
        <p:scale>
          <a:sx n="12" d="100"/>
          <a:sy n="12" d="100"/>
        </p:scale>
        <p:origin x="612" y="96"/>
      </p:cViewPr>
      <p:guideLst>
        <p:guide orient="horz" pos="13483"/>
        <p:guide pos="9492"/>
      </p:guideLst>
    </p:cSldViewPr>
  </p:slideViewPr>
  <p:outlineViewPr>
    <p:cViewPr>
      <p:scale>
        <a:sx n="33" d="100"/>
        <a:sy n="33" d="100"/>
      </p:scale>
      <p:origin x="0" y="0"/>
    </p:cViewPr>
  </p:outlineViewPr>
  <p:notesTextViewPr>
    <p:cViewPr>
      <p:scale>
        <a:sx n="20" d="100"/>
        <a:sy n="2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sataka%20Ito\Documents\&#36039;&#26009;\&#23398;&#20250;&#27963;&#21205;\ACBS2016\Tabl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13734929902601"/>
          <c:y val="3.6217273623278298E-2"/>
          <c:w val="0.856310895338248"/>
          <c:h val="0.87872916941971901"/>
        </c:manualLayout>
      </c:layout>
      <c:barChart>
        <c:barDir val="col"/>
        <c:grouping val="clustered"/>
        <c:varyColors val="0"/>
        <c:ser>
          <c:idx val="0"/>
          <c:order val="0"/>
          <c:tx>
            <c:strRef>
              <c:f>注意バイアス得点!$J$3</c:f>
              <c:strCache>
                <c:ptCount val="1"/>
                <c:pt idx="0">
                  <c:v>IBS</c:v>
                </c:pt>
              </c:strCache>
            </c:strRef>
          </c:tx>
          <c:spPr>
            <a:solidFill>
              <a:srgbClr val="B93737"/>
            </a:solidFill>
            <a:ln>
              <a:noFill/>
            </a:ln>
            <a:effectLst/>
          </c:spPr>
          <c:invertIfNegative val="0"/>
          <c:errBars>
            <c:errBarType val="both"/>
            <c:errValType val="cust"/>
            <c:noEndCap val="0"/>
            <c:plus>
              <c:numRef>
                <c:f>注意バイアス得点!$N$3:$P$3</c:f>
                <c:numCache>
                  <c:formatCode>General</c:formatCode>
                  <c:ptCount val="3"/>
                  <c:pt idx="0">
                    <c:v>3.3454600000000001</c:v>
                  </c:pt>
                  <c:pt idx="1">
                    <c:v>3.9219900000000001</c:v>
                  </c:pt>
                  <c:pt idx="2">
                    <c:v>3.0537299999999998</c:v>
                  </c:pt>
                </c:numCache>
              </c:numRef>
            </c:plus>
            <c:minus>
              <c:numRef>
                <c:f>注意バイアス得点!$N$3:$P$3</c:f>
                <c:numCache>
                  <c:formatCode>General</c:formatCode>
                  <c:ptCount val="3"/>
                  <c:pt idx="0">
                    <c:v>3.3454600000000001</c:v>
                  </c:pt>
                  <c:pt idx="1">
                    <c:v>3.9219900000000001</c:v>
                  </c:pt>
                  <c:pt idx="2">
                    <c:v>3.0537299999999998</c:v>
                  </c:pt>
                </c:numCache>
              </c:numRef>
            </c:minus>
            <c:spPr>
              <a:noFill/>
              <a:ln w="66675" cap="flat" cmpd="sng" algn="ctr">
                <a:solidFill>
                  <a:schemeClr val="tx1">
                    <a:lumMod val="65000"/>
                    <a:lumOff val="35000"/>
                  </a:schemeClr>
                </a:solidFill>
                <a:round/>
                <a:headEnd w="lg" len="lg"/>
                <a:tailEnd w="lg" len="lg"/>
              </a:ln>
              <a:effectLst/>
            </c:spPr>
          </c:errBars>
          <c:cat>
            <c:numRef>
              <c:f>注意バイアス得点!$K$2:$M$2</c:f>
              <c:numCache>
                <c:formatCode>General</c:formatCode>
                <c:ptCount val="3"/>
              </c:numCache>
            </c:numRef>
          </c:cat>
          <c:val>
            <c:numRef>
              <c:f>注意バイアス得点!$K$3:$M$3</c:f>
              <c:numCache>
                <c:formatCode>General</c:formatCode>
                <c:ptCount val="3"/>
                <c:pt idx="0">
                  <c:v>2.0343</c:v>
                </c:pt>
                <c:pt idx="1">
                  <c:v>1.2436</c:v>
                </c:pt>
                <c:pt idx="2">
                  <c:v>2.3092000000000001</c:v>
                </c:pt>
              </c:numCache>
            </c:numRef>
          </c:val>
        </c:ser>
        <c:ser>
          <c:idx val="1"/>
          <c:order val="1"/>
          <c:tx>
            <c:strRef>
              <c:f>注意バイアス得点!$J$4</c:f>
              <c:strCache>
                <c:ptCount val="1"/>
                <c:pt idx="0">
                  <c:v>Healthy Control</c:v>
                </c:pt>
              </c:strCache>
            </c:strRef>
          </c:tx>
          <c:spPr>
            <a:solidFill>
              <a:srgbClr val="214C7F"/>
            </a:solidFill>
            <a:ln>
              <a:noFill/>
            </a:ln>
            <a:effectLst/>
          </c:spPr>
          <c:invertIfNegative val="0"/>
          <c:errBars>
            <c:errBarType val="both"/>
            <c:errValType val="cust"/>
            <c:noEndCap val="0"/>
            <c:plus>
              <c:numRef>
                <c:f>注意バイアス得点!$N$4:$P$4</c:f>
                <c:numCache>
                  <c:formatCode>General</c:formatCode>
                  <c:ptCount val="3"/>
                  <c:pt idx="0">
                    <c:v>5.0610200000000001</c:v>
                  </c:pt>
                  <c:pt idx="1">
                    <c:v>4.4566299999999996</c:v>
                  </c:pt>
                  <c:pt idx="2">
                    <c:v>4.2384000000000004</c:v>
                  </c:pt>
                </c:numCache>
              </c:numRef>
            </c:plus>
            <c:minus>
              <c:numRef>
                <c:f>注意バイアス得点!$N$4:$P$4</c:f>
                <c:numCache>
                  <c:formatCode>General</c:formatCode>
                  <c:ptCount val="3"/>
                  <c:pt idx="0">
                    <c:v>5.0610200000000001</c:v>
                  </c:pt>
                  <c:pt idx="1">
                    <c:v>4.4566299999999996</c:v>
                  </c:pt>
                  <c:pt idx="2">
                    <c:v>4.2384000000000004</c:v>
                  </c:pt>
                </c:numCache>
              </c:numRef>
            </c:minus>
            <c:spPr>
              <a:noFill/>
              <a:ln w="66675" cap="flat" cmpd="sng" algn="ctr">
                <a:solidFill>
                  <a:schemeClr val="tx1">
                    <a:lumMod val="65000"/>
                    <a:lumOff val="35000"/>
                  </a:schemeClr>
                </a:solidFill>
                <a:miter lim="800000"/>
                <a:headEnd w="lg" len="lg"/>
                <a:tailEnd w="lg" len="lg"/>
              </a:ln>
              <a:effectLst/>
            </c:spPr>
          </c:errBars>
          <c:cat>
            <c:numRef>
              <c:f>注意バイアス得点!$K$2:$M$2</c:f>
              <c:numCache>
                <c:formatCode>General</c:formatCode>
                <c:ptCount val="3"/>
              </c:numCache>
            </c:numRef>
          </c:cat>
          <c:val>
            <c:numRef>
              <c:f>注意バイアス得点!$K$4:$M$4</c:f>
              <c:numCache>
                <c:formatCode>General</c:formatCode>
                <c:ptCount val="3"/>
                <c:pt idx="0">
                  <c:v>8.5440999999999985</c:v>
                </c:pt>
                <c:pt idx="1">
                  <c:v>6.1439999999999992</c:v>
                </c:pt>
                <c:pt idx="2">
                  <c:v>3.861699999999999</c:v>
                </c:pt>
              </c:numCache>
            </c:numRef>
          </c:val>
        </c:ser>
        <c:dLbls>
          <c:showLegendKey val="0"/>
          <c:showVal val="0"/>
          <c:showCatName val="0"/>
          <c:showSerName val="0"/>
          <c:showPercent val="0"/>
          <c:showBubbleSize val="0"/>
        </c:dLbls>
        <c:gapWidth val="215"/>
        <c:overlap val="-30"/>
        <c:axId val="304108320"/>
        <c:axId val="304109888"/>
      </c:barChart>
      <c:catAx>
        <c:axId val="3041083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lang="ja-JP" sz="2400" b="0" i="0" u="none" strike="noStrike" kern="1200" baseline="0">
                <a:solidFill>
                  <a:schemeClr val="tx1">
                    <a:lumMod val="65000"/>
                    <a:lumOff val="35000"/>
                  </a:schemeClr>
                </a:solidFill>
                <a:latin typeface="+mn-lt"/>
                <a:ea typeface="+mn-ea"/>
                <a:cs typeface="+mn-cs"/>
              </a:defRPr>
            </a:pPr>
            <a:endParaRPr lang="ja-JP"/>
          </a:p>
        </c:txPr>
        <c:crossAx val="304109888"/>
        <c:crosses val="autoZero"/>
        <c:auto val="1"/>
        <c:lblAlgn val="ctr"/>
        <c:lblOffset val="100"/>
        <c:noMultiLvlLbl val="0"/>
      </c:catAx>
      <c:valAx>
        <c:axId val="304109888"/>
        <c:scaling>
          <c:orientation val="minMax"/>
        </c:scaling>
        <c:delete val="0"/>
        <c:axPos val="l"/>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lang="ja-JP" sz="2800" b="0" i="0" u="none" strike="noStrike" kern="1200" baseline="0">
                <a:solidFill>
                  <a:schemeClr val="tx1">
                    <a:lumMod val="65000"/>
                    <a:lumOff val="35000"/>
                  </a:schemeClr>
                </a:solidFill>
                <a:latin typeface="+mn-lt"/>
                <a:ea typeface="+mn-ea"/>
                <a:cs typeface="+mn-cs"/>
              </a:defRPr>
            </a:pPr>
            <a:endParaRPr lang="ja-JP"/>
          </a:p>
        </c:txPr>
        <c:crossAx val="304108320"/>
        <c:crosses val="autoZero"/>
        <c:crossBetween val="between"/>
      </c:valAx>
      <c:spPr>
        <a:noFill/>
        <a:ln>
          <a:noFill/>
        </a:ln>
        <a:effectLst/>
      </c:spPr>
    </c:plotArea>
    <c:legend>
      <c:legendPos val="r"/>
      <c:layout>
        <c:manualLayout>
          <c:xMode val="edge"/>
          <c:yMode val="edge"/>
          <c:x val="0.437959494492762"/>
          <c:y val="1.93277547117561E-4"/>
          <c:w val="0.50950885079820396"/>
          <c:h val="0.189847623213765"/>
        </c:manualLayout>
      </c:layout>
      <c:overlay val="0"/>
      <c:spPr>
        <a:noFill/>
        <a:ln>
          <a:noFill/>
        </a:ln>
        <a:effectLst/>
      </c:spPr>
      <c:txPr>
        <a:bodyPr rot="0" spcFirstLastPara="1" vertOverflow="ellipsis" vert="horz" wrap="square" anchor="ctr" anchorCtr="1"/>
        <a:lstStyle/>
        <a:p>
          <a:pPr>
            <a:defRPr lang="ja-JP" sz="4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135" cy="496253"/>
          </a:xfrm>
          <a:prstGeom prst="rect">
            <a:avLst/>
          </a:prstGeom>
        </p:spPr>
        <p:txBody>
          <a:bodyPr vert="horz" lIns="91321" tIns="45661" rIns="91321" bIns="4566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49955" y="0"/>
            <a:ext cx="2946135" cy="496253"/>
          </a:xfrm>
          <a:prstGeom prst="rect">
            <a:avLst/>
          </a:prstGeom>
        </p:spPr>
        <p:txBody>
          <a:bodyPr vert="horz" lIns="91321" tIns="45661" rIns="91321" bIns="45661" rtlCol="0"/>
          <a:lstStyle>
            <a:lvl1pPr algn="r">
              <a:defRPr sz="1200"/>
            </a:lvl1pPr>
          </a:lstStyle>
          <a:p>
            <a:fld id="{CBE04F27-D3B3-4676-ACEF-B1A99583DA20}" type="datetimeFigureOut">
              <a:rPr kumimoji="1" lang="ja-JP" altLang="en-US" smtClean="0"/>
              <a:pPr/>
              <a:t>2016/7/2</a:t>
            </a:fld>
            <a:endParaRPr kumimoji="1" lang="ja-JP" altLang="en-US" dirty="0"/>
          </a:p>
        </p:txBody>
      </p:sp>
      <p:sp>
        <p:nvSpPr>
          <p:cNvPr id="4" name="スライド イメージ プレースホルダー 3"/>
          <p:cNvSpPr>
            <a:spLocks noGrp="1" noRot="1" noChangeAspect="1"/>
          </p:cNvSpPr>
          <p:nvPr>
            <p:ph type="sldImg" idx="2"/>
          </p:nvPr>
        </p:nvSpPr>
        <p:spPr>
          <a:xfrm>
            <a:off x="2084388" y="744538"/>
            <a:ext cx="2630487" cy="3721100"/>
          </a:xfrm>
          <a:prstGeom prst="rect">
            <a:avLst/>
          </a:prstGeom>
          <a:noFill/>
          <a:ln w="12700">
            <a:solidFill>
              <a:prstClr val="black"/>
            </a:solidFill>
          </a:ln>
        </p:spPr>
        <p:txBody>
          <a:bodyPr vert="horz" lIns="91321" tIns="45661" rIns="91321" bIns="45661" rtlCol="0" anchor="ctr"/>
          <a:lstStyle/>
          <a:p>
            <a:endParaRPr lang="ja-JP" altLang="en-US" dirty="0"/>
          </a:p>
        </p:txBody>
      </p:sp>
      <p:sp>
        <p:nvSpPr>
          <p:cNvPr id="5" name="ノート プレースホルダー 4"/>
          <p:cNvSpPr>
            <a:spLocks noGrp="1"/>
          </p:cNvSpPr>
          <p:nvPr>
            <p:ph type="body" sz="quarter" idx="3"/>
          </p:nvPr>
        </p:nvSpPr>
        <p:spPr>
          <a:xfrm>
            <a:off x="680244" y="4715192"/>
            <a:ext cx="5437188" cy="4466274"/>
          </a:xfrm>
          <a:prstGeom prst="rect">
            <a:avLst/>
          </a:prstGeom>
        </p:spPr>
        <p:txBody>
          <a:bodyPr vert="horz" lIns="91321" tIns="45661" rIns="91321" bIns="4566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800"/>
            <a:ext cx="2946135" cy="496252"/>
          </a:xfrm>
          <a:prstGeom prst="rect">
            <a:avLst/>
          </a:prstGeom>
        </p:spPr>
        <p:txBody>
          <a:bodyPr vert="horz" lIns="91321" tIns="45661" rIns="91321" bIns="4566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49955" y="9428800"/>
            <a:ext cx="2946135" cy="496252"/>
          </a:xfrm>
          <a:prstGeom prst="rect">
            <a:avLst/>
          </a:prstGeom>
        </p:spPr>
        <p:txBody>
          <a:bodyPr vert="horz" lIns="91321" tIns="45661" rIns="91321" bIns="45661" rtlCol="0" anchor="b"/>
          <a:lstStyle>
            <a:lvl1pPr algn="r">
              <a:defRPr sz="1200"/>
            </a:lvl1pPr>
          </a:lstStyle>
          <a:p>
            <a:fld id="{559424EE-B8FD-4D12-A78B-39815694ADBE}" type="slidenum">
              <a:rPr kumimoji="1" lang="ja-JP" altLang="en-US" smtClean="0"/>
              <a:pPr/>
              <a:t>‹#›</a:t>
            </a:fld>
            <a:endParaRPr kumimoji="1" lang="ja-JP" altLang="en-US" dirty="0"/>
          </a:p>
        </p:txBody>
      </p:sp>
    </p:spTree>
    <p:extLst>
      <p:ext uri="{BB962C8B-B14F-4D97-AF65-F5344CB8AC3E}">
        <p14:creationId xmlns:p14="http://schemas.microsoft.com/office/powerpoint/2010/main" val="6823199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9424EE-B8FD-4D12-A78B-39815694ADBE}" type="slidenum">
              <a:rPr kumimoji="1" lang="ja-JP" altLang="en-US" smtClean="0"/>
              <a:pPr/>
              <a:t>1</a:t>
            </a:fld>
            <a:endParaRPr kumimoji="1" lang="ja-JP" altLang="en-US" dirty="0"/>
          </a:p>
        </p:txBody>
      </p:sp>
    </p:spTree>
    <p:extLst>
      <p:ext uri="{BB962C8B-B14F-4D97-AF65-F5344CB8AC3E}">
        <p14:creationId xmlns:p14="http://schemas.microsoft.com/office/powerpoint/2010/main" val="723265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1006" y="13298398"/>
            <a:ext cx="25737978" cy="917608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4542005" y="24258164"/>
            <a:ext cx="21195981" cy="10939956"/>
          </a:xfrm>
        </p:spPr>
        <p:txBody>
          <a:bodyPr/>
          <a:lstStyle>
            <a:lvl1pPr marL="0" indent="0" algn="ctr">
              <a:buNone/>
              <a:defRPr>
                <a:solidFill>
                  <a:schemeClr val="tx1">
                    <a:tint val="75000"/>
                  </a:schemeClr>
                </a:solidFill>
              </a:defRPr>
            </a:lvl1pPr>
            <a:lvl2pPr marL="3781090" indent="0" algn="ctr">
              <a:buNone/>
              <a:defRPr>
                <a:solidFill>
                  <a:schemeClr val="tx1">
                    <a:tint val="75000"/>
                  </a:schemeClr>
                </a:solidFill>
              </a:defRPr>
            </a:lvl2pPr>
            <a:lvl3pPr marL="7562179" indent="0" algn="ctr">
              <a:buNone/>
              <a:defRPr>
                <a:solidFill>
                  <a:schemeClr val="tx1">
                    <a:tint val="75000"/>
                  </a:schemeClr>
                </a:solidFill>
              </a:defRPr>
            </a:lvl3pPr>
            <a:lvl4pPr marL="11343269" indent="0" algn="ctr">
              <a:buNone/>
              <a:defRPr>
                <a:solidFill>
                  <a:schemeClr val="tx1">
                    <a:tint val="75000"/>
                  </a:schemeClr>
                </a:solidFill>
              </a:defRPr>
            </a:lvl4pPr>
            <a:lvl5pPr marL="15124359" indent="0" algn="ctr">
              <a:buNone/>
              <a:defRPr>
                <a:solidFill>
                  <a:schemeClr val="tx1">
                    <a:tint val="75000"/>
                  </a:schemeClr>
                </a:solidFill>
              </a:defRPr>
            </a:lvl5pPr>
            <a:lvl6pPr marL="18905449" indent="0" algn="ctr">
              <a:buNone/>
              <a:defRPr>
                <a:solidFill>
                  <a:schemeClr val="tx1">
                    <a:tint val="75000"/>
                  </a:schemeClr>
                </a:solidFill>
              </a:defRPr>
            </a:lvl6pPr>
            <a:lvl7pPr marL="22686538" indent="0" algn="ctr">
              <a:buNone/>
              <a:defRPr>
                <a:solidFill>
                  <a:schemeClr val="tx1">
                    <a:tint val="75000"/>
                  </a:schemeClr>
                </a:solidFill>
              </a:defRPr>
            </a:lvl7pPr>
            <a:lvl8pPr marL="26467628" indent="0" algn="ctr">
              <a:buNone/>
              <a:defRPr>
                <a:solidFill>
                  <a:schemeClr val="tx1">
                    <a:tint val="75000"/>
                  </a:schemeClr>
                </a:solidFill>
              </a:defRPr>
            </a:lvl8pPr>
            <a:lvl9pPr marL="3024871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1125CAE-7893-4326-A14A-6E9069714D6E}" type="datetimeFigureOut">
              <a:rPr kumimoji="1" lang="ja-JP" altLang="en-US" smtClean="0"/>
              <a:pPr/>
              <a:t>2016/7/2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11079F4-B6A3-400B-AA7B-CDC43FDD7557}" type="slidenum">
              <a:rPr kumimoji="1" lang="ja-JP" altLang="en-US" smtClean="0"/>
              <a:pPr/>
              <a:t>‹#›</a:t>
            </a:fld>
            <a:endParaRPr kumimoji="1" lang="ja-JP" altLang="en-US" dirty="0"/>
          </a:p>
        </p:txBody>
      </p:sp>
    </p:spTree>
    <p:extLst>
      <p:ext uri="{BB962C8B-B14F-4D97-AF65-F5344CB8AC3E}">
        <p14:creationId xmlns:p14="http://schemas.microsoft.com/office/powerpoint/2010/main" val="583157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125CAE-7893-4326-A14A-6E9069714D6E}" type="datetimeFigureOut">
              <a:rPr kumimoji="1" lang="ja-JP" altLang="en-US" smtClean="0"/>
              <a:pPr/>
              <a:t>2016/7/2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11079F4-B6A3-400B-AA7B-CDC43FDD7557}" type="slidenum">
              <a:rPr kumimoji="1" lang="ja-JP" altLang="en-US" smtClean="0"/>
              <a:pPr/>
              <a:t>‹#›</a:t>
            </a:fld>
            <a:endParaRPr kumimoji="1" lang="ja-JP" altLang="en-US" dirty="0"/>
          </a:p>
        </p:txBody>
      </p:sp>
    </p:spTree>
    <p:extLst>
      <p:ext uri="{BB962C8B-B14F-4D97-AF65-F5344CB8AC3E}">
        <p14:creationId xmlns:p14="http://schemas.microsoft.com/office/powerpoint/2010/main" val="1819248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757539" y="1714335"/>
            <a:ext cx="1471940" cy="365259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25948" y="1714335"/>
            <a:ext cx="3926933" cy="365259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125CAE-7893-4326-A14A-6E9069714D6E}" type="datetimeFigureOut">
              <a:rPr kumimoji="1" lang="ja-JP" altLang="en-US" smtClean="0"/>
              <a:pPr/>
              <a:t>2016/7/2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11079F4-B6A3-400B-AA7B-CDC43FDD7557}" type="slidenum">
              <a:rPr kumimoji="1" lang="ja-JP" altLang="en-US" smtClean="0"/>
              <a:pPr/>
              <a:t>‹#›</a:t>
            </a:fld>
            <a:endParaRPr kumimoji="1" lang="ja-JP" altLang="en-US" dirty="0"/>
          </a:p>
        </p:txBody>
      </p:sp>
    </p:spTree>
    <p:extLst>
      <p:ext uri="{BB962C8B-B14F-4D97-AF65-F5344CB8AC3E}">
        <p14:creationId xmlns:p14="http://schemas.microsoft.com/office/powerpoint/2010/main" val="410873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125CAE-7893-4326-A14A-6E9069714D6E}" type="datetimeFigureOut">
              <a:rPr kumimoji="1" lang="ja-JP" altLang="en-US" smtClean="0"/>
              <a:pPr/>
              <a:t>2016/7/2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11079F4-B6A3-400B-AA7B-CDC43FDD7557}" type="slidenum">
              <a:rPr kumimoji="1" lang="ja-JP" altLang="en-US" smtClean="0"/>
              <a:pPr/>
              <a:t>‹#›</a:t>
            </a:fld>
            <a:endParaRPr kumimoji="1" lang="ja-JP" altLang="en-US" dirty="0"/>
          </a:p>
        </p:txBody>
      </p:sp>
    </p:spTree>
    <p:extLst>
      <p:ext uri="{BB962C8B-B14F-4D97-AF65-F5344CB8AC3E}">
        <p14:creationId xmlns:p14="http://schemas.microsoft.com/office/powerpoint/2010/main" val="288956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920" y="27508450"/>
            <a:ext cx="25737978" cy="8502249"/>
          </a:xfrm>
        </p:spPr>
        <p:txBody>
          <a:bodyPr anchor="t"/>
          <a:lstStyle>
            <a:lvl1pPr algn="l">
              <a:defRPr sz="33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2391920" y="18144082"/>
            <a:ext cx="25737978" cy="9364362"/>
          </a:xfrm>
        </p:spPr>
        <p:txBody>
          <a:bodyPr anchor="b"/>
          <a:lstStyle>
            <a:lvl1pPr marL="0" indent="0">
              <a:buNone/>
              <a:defRPr sz="16500">
                <a:solidFill>
                  <a:schemeClr val="tx1">
                    <a:tint val="75000"/>
                  </a:schemeClr>
                </a:solidFill>
              </a:defRPr>
            </a:lvl1pPr>
            <a:lvl2pPr marL="3781090" indent="0">
              <a:buNone/>
              <a:defRPr sz="14900">
                <a:solidFill>
                  <a:schemeClr val="tx1">
                    <a:tint val="75000"/>
                  </a:schemeClr>
                </a:solidFill>
              </a:defRPr>
            </a:lvl2pPr>
            <a:lvl3pPr marL="7562179" indent="0">
              <a:buNone/>
              <a:defRPr sz="13200">
                <a:solidFill>
                  <a:schemeClr val="tx1">
                    <a:tint val="75000"/>
                  </a:schemeClr>
                </a:solidFill>
              </a:defRPr>
            </a:lvl3pPr>
            <a:lvl4pPr marL="11343269" indent="0">
              <a:buNone/>
              <a:defRPr sz="11600">
                <a:solidFill>
                  <a:schemeClr val="tx1">
                    <a:tint val="75000"/>
                  </a:schemeClr>
                </a:solidFill>
              </a:defRPr>
            </a:lvl4pPr>
            <a:lvl5pPr marL="15124359" indent="0">
              <a:buNone/>
              <a:defRPr sz="11600">
                <a:solidFill>
                  <a:schemeClr val="tx1">
                    <a:tint val="75000"/>
                  </a:schemeClr>
                </a:solidFill>
              </a:defRPr>
            </a:lvl5pPr>
            <a:lvl6pPr marL="18905449" indent="0">
              <a:buNone/>
              <a:defRPr sz="11600">
                <a:solidFill>
                  <a:schemeClr val="tx1">
                    <a:tint val="75000"/>
                  </a:schemeClr>
                </a:solidFill>
              </a:defRPr>
            </a:lvl6pPr>
            <a:lvl7pPr marL="22686538" indent="0">
              <a:buNone/>
              <a:defRPr sz="11600">
                <a:solidFill>
                  <a:schemeClr val="tx1">
                    <a:tint val="75000"/>
                  </a:schemeClr>
                </a:solidFill>
              </a:defRPr>
            </a:lvl7pPr>
            <a:lvl8pPr marL="26467628" indent="0">
              <a:buNone/>
              <a:defRPr sz="11600">
                <a:solidFill>
                  <a:schemeClr val="tx1">
                    <a:tint val="75000"/>
                  </a:schemeClr>
                </a:solidFill>
              </a:defRPr>
            </a:lvl8pPr>
            <a:lvl9pPr marL="30248718" indent="0">
              <a:buNone/>
              <a:defRPr sz="1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1125CAE-7893-4326-A14A-6E9069714D6E}" type="datetimeFigureOut">
              <a:rPr kumimoji="1" lang="ja-JP" altLang="en-US" smtClean="0"/>
              <a:pPr/>
              <a:t>2016/7/2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11079F4-B6A3-400B-AA7B-CDC43FDD7557}" type="slidenum">
              <a:rPr kumimoji="1" lang="ja-JP" altLang="en-US" smtClean="0"/>
              <a:pPr/>
              <a:t>‹#›</a:t>
            </a:fld>
            <a:endParaRPr kumimoji="1" lang="ja-JP" altLang="en-US" dirty="0"/>
          </a:p>
        </p:txBody>
      </p:sp>
    </p:spTree>
    <p:extLst>
      <p:ext uri="{BB962C8B-B14F-4D97-AF65-F5344CB8AC3E}">
        <p14:creationId xmlns:p14="http://schemas.microsoft.com/office/powerpoint/2010/main" val="1971794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25948" y="9988665"/>
            <a:ext cx="2696806" cy="28251648"/>
          </a:xfrm>
        </p:spPr>
        <p:txBody>
          <a:bodyPr/>
          <a:lstStyle>
            <a:lvl1pPr>
              <a:defRPr sz="23200"/>
            </a:lvl1pPr>
            <a:lvl2pPr>
              <a:defRPr sz="19800"/>
            </a:lvl2pPr>
            <a:lvl3pPr>
              <a:defRPr sz="16500"/>
            </a:lvl3pPr>
            <a:lvl4pPr>
              <a:defRPr sz="14900"/>
            </a:lvl4pPr>
            <a:lvl5pPr>
              <a:defRPr sz="14900"/>
            </a:lvl5pPr>
            <a:lvl6pPr>
              <a:defRPr sz="14900"/>
            </a:lvl6pPr>
            <a:lvl7pPr>
              <a:defRPr sz="14900"/>
            </a:lvl7pPr>
            <a:lvl8pPr>
              <a:defRPr sz="14900"/>
            </a:lvl8pPr>
            <a:lvl9pPr>
              <a:defRPr sz="14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27412" y="9988665"/>
            <a:ext cx="2702068" cy="28251648"/>
          </a:xfrm>
        </p:spPr>
        <p:txBody>
          <a:bodyPr/>
          <a:lstStyle>
            <a:lvl1pPr>
              <a:defRPr sz="23200"/>
            </a:lvl1pPr>
            <a:lvl2pPr>
              <a:defRPr sz="19800"/>
            </a:lvl2pPr>
            <a:lvl3pPr>
              <a:defRPr sz="16500"/>
            </a:lvl3pPr>
            <a:lvl4pPr>
              <a:defRPr sz="14900"/>
            </a:lvl4pPr>
            <a:lvl5pPr>
              <a:defRPr sz="14900"/>
            </a:lvl5pPr>
            <a:lvl6pPr>
              <a:defRPr sz="14900"/>
            </a:lvl6pPr>
            <a:lvl7pPr>
              <a:defRPr sz="14900"/>
            </a:lvl7pPr>
            <a:lvl8pPr>
              <a:defRPr sz="14900"/>
            </a:lvl8pPr>
            <a:lvl9pPr>
              <a:defRPr sz="14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1125CAE-7893-4326-A14A-6E9069714D6E}" type="datetimeFigureOut">
              <a:rPr kumimoji="1" lang="ja-JP" altLang="en-US" smtClean="0"/>
              <a:pPr/>
              <a:t>2016/7/2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11079F4-B6A3-400B-AA7B-CDC43FDD7557}" type="slidenum">
              <a:rPr kumimoji="1" lang="ja-JP" altLang="en-US" smtClean="0"/>
              <a:pPr/>
              <a:t>‹#›</a:t>
            </a:fld>
            <a:endParaRPr kumimoji="1" lang="ja-JP" altLang="en-US" dirty="0"/>
          </a:p>
        </p:txBody>
      </p:sp>
    </p:spTree>
    <p:extLst>
      <p:ext uri="{BB962C8B-B14F-4D97-AF65-F5344CB8AC3E}">
        <p14:creationId xmlns:p14="http://schemas.microsoft.com/office/powerpoint/2010/main" val="58201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04" y="1714326"/>
            <a:ext cx="27251982" cy="7134754"/>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4012" y="9582375"/>
            <a:ext cx="13378916" cy="3993477"/>
          </a:xfrm>
        </p:spPr>
        <p:txBody>
          <a:bodyPr anchor="b"/>
          <a:lstStyle>
            <a:lvl1pPr marL="0" indent="0">
              <a:buNone/>
              <a:defRPr sz="19800" b="1"/>
            </a:lvl1pPr>
            <a:lvl2pPr marL="3781090" indent="0">
              <a:buNone/>
              <a:defRPr sz="16500" b="1"/>
            </a:lvl2pPr>
            <a:lvl3pPr marL="7562179" indent="0">
              <a:buNone/>
              <a:defRPr sz="14900" b="1"/>
            </a:lvl3pPr>
            <a:lvl4pPr marL="11343269" indent="0">
              <a:buNone/>
              <a:defRPr sz="13200" b="1"/>
            </a:lvl4pPr>
            <a:lvl5pPr marL="15124359" indent="0">
              <a:buNone/>
              <a:defRPr sz="13200" b="1"/>
            </a:lvl5pPr>
            <a:lvl6pPr marL="18905449" indent="0">
              <a:buNone/>
              <a:defRPr sz="13200" b="1"/>
            </a:lvl6pPr>
            <a:lvl7pPr marL="22686538" indent="0">
              <a:buNone/>
              <a:defRPr sz="13200" b="1"/>
            </a:lvl7pPr>
            <a:lvl8pPr marL="26467628" indent="0">
              <a:buNone/>
              <a:defRPr sz="13200" b="1"/>
            </a:lvl8pPr>
            <a:lvl9pPr marL="30248718" indent="0">
              <a:buNone/>
              <a:defRPr sz="13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514012" y="13575852"/>
            <a:ext cx="13378916" cy="24664452"/>
          </a:xfrm>
        </p:spPr>
        <p:txBody>
          <a:bodyPr/>
          <a:lstStyle>
            <a:lvl1pPr>
              <a:defRPr sz="19800"/>
            </a:lvl1pPr>
            <a:lvl2pPr>
              <a:defRPr sz="16500"/>
            </a:lvl2pPr>
            <a:lvl3pPr>
              <a:defRPr sz="14900"/>
            </a:lvl3pPr>
            <a:lvl4pPr>
              <a:defRPr sz="13200"/>
            </a:lvl4pPr>
            <a:lvl5pPr>
              <a:defRPr sz="13200"/>
            </a:lvl5pPr>
            <a:lvl6pPr>
              <a:defRPr sz="13200"/>
            </a:lvl6pPr>
            <a:lvl7pPr>
              <a:defRPr sz="13200"/>
            </a:lvl7pPr>
            <a:lvl8pPr>
              <a:defRPr sz="13200"/>
            </a:lvl8pPr>
            <a:lvl9pPr>
              <a:defRPr sz="1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15381808" y="9582375"/>
            <a:ext cx="13384163" cy="3993477"/>
          </a:xfrm>
        </p:spPr>
        <p:txBody>
          <a:bodyPr anchor="b"/>
          <a:lstStyle>
            <a:lvl1pPr marL="0" indent="0">
              <a:buNone/>
              <a:defRPr sz="19800" b="1"/>
            </a:lvl1pPr>
            <a:lvl2pPr marL="3781090" indent="0">
              <a:buNone/>
              <a:defRPr sz="16500" b="1"/>
            </a:lvl2pPr>
            <a:lvl3pPr marL="7562179" indent="0">
              <a:buNone/>
              <a:defRPr sz="14900" b="1"/>
            </a:lvl3pPr>
            <a:lvl4pPr marL="11343269" indent="0">
              <a:buNone/>
              <a:defRPr sz="13200" b="1"/>
            </a:lvl4pPr>
            <a:lvl5pPr marL="15124359" indent="0">
              <a:buNone/>
              <a:defRPr sz="13200" b="1"/>
            </a:lvl5pPr>
            <a:lvl6pPr marL="18905449" indent="0">
              <a:buNone/>
              <a:defRPr sz="13200" b="1"/>
            </a:lvl6pPr>
            <a:lvl7pPr marL="22686538" indent="0">
              <a:buNone/>
              <a:defRPr sz="13200" b="1"/>
            </a:lvl7pPr>
            <a:lvl8pPr marL="26467628" indent="0">
              <a:buNone/>
              <a:defRPr sz="13200" b="1"/>
            </a:lvl8pPr>
            <a:lvl9pPr marL="30248718" indent="0">
              <a:buNone/>
              <a:defRPr sz="13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15381808" y="13575852"/>
            <a:ext cx="13384163" cy="24664452"/>
          </a:xfrm>
        </p:spPr>
        <p:txBody>
          <a:bodyPr/>
          <a:lstStyle>
            <a:lvl1pPr>
              <a:defRPr sz="19800"/>
            </a:lvl1pPr>
            <a:lvl2pPr>
              <a:defRPr sz="16500"/>
            </a:lvl2pPr>
            <a:lvl3pPr>
              <a:defRPr sz="14900"/>
            </a:lvl3pPr>
            <a:lvl4pPr>
              <a:defRPr sz="13200"/>
            </a:lvl4pPr>
            <a:lvl5pPr>
              <a:defRPr sz="13200"/>
            </a:lvl5pPr>
            <a:lvl6pPr>
              <a:defRPr sz="13200"/>
            </a:lvl6pPr>
            <a:lvl7pPr>
              <a:defRPr sz="13200"/>
            </a:lvl7pPr>
            <a:lvl8pPr>
              <a:defRPr sz="13200"/>
            </a:lvl8pPr>
            <a:lvl9pPr>
              <a:defRPr sz="1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1125CAE-7893-4326-A14A-6E9069714D6E}" type="datetimeFigureOut">
              <a:rPr kumimoji="1" lang="ja-JP" altLang="en-US" smtClean="0"/>
              <a:pPr/>
              <a:t>2016/7/2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B11079F4-B6A3-400B-AA7B-CDC43FDD7557}" type="slidenum">
              <a:rPr kumimoji="1" lang="ja-JP" altLang="en-US" smtClean="0"/>
              <a:pPr/>
              <a:t>‹#›</a:t>
            </a:fld>
            <a:endParaRPr kumimoji="1" lang="ja-JP" altLang="en-US" dirty="0"/>
          </a:p>
        </p:txBody>
      </p:sp>
    </p:spTree>
    <p:extLst>
      <p:ext uri="{BB962C8B-B14F-4D97-AF65-F5344CB8AC3E}">
        <p14:creationId xmlns:p14="http://schemas.microsoft.com/office/powerpoint/2010/main" val="613440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1125CAE-7893-4326-A14A-6E9069714D6E}" type="datetimeFigureOut">
              <a:rPr kumimoji="1" lang="ja-JP" altLang="en-US" smtClean="0"/>
              <a:pPr/>
              <a:t>2016/7/2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B11079F4-B6A3-400B-AA7B-CDC43FDD7557}" type="slidenum">
              <a:rPr kumimoji="1" lang="ja-JP" altLang="en-US" smtClean="0"/>
              <a:pPr/>
              <a:t>‹#›</a:t>
            </a:fld>
            <a:endParaRPr kumimoji="1" lang="ja-JP" altLang="en-US" dirty="0"/>
          </a:p>
        </p:txBody>
      </p:sp>
    </p:spTree>
    <p:extLst>
      <p:ext uri="{BB962C8B-B14F-4D97-AF65-F5344CB8AC3E}">
        <p14:creationId xmlns:p14="http://schemas.microsoft.com/office/powerpoint/2010/main" val="3189946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125CAE-7893-4326-A14A-6E9069714D6E}" type="datetimeFigureOut">
              <a:rPr kumimoji="1" lang="ja-JP" altLang="en-US" smtClean="0"/>
              <a:pPr/>
              <a:t>2016/7/2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B11079F4-B6A3-400B-AA7B-CDC43FDD7557}" type="slidenum">
              <a:rPr kumimoji="1" lang="ja-JP" altLang="en-US" smtClean="0"/>
              <a:pPr/>
              <a:t>‹#›</a:t>
            </a:fld>
            <a:endParaRPr kumimoji="1" lang="ja-JP" altLang="en-US" dirty="0"/>
          </a:p>
        </p:txBody>
      </p:sp>
    </p:spTree>
    <p:extLst>
      <p:ext uri="{BB962C8B-B14F-4D97-AF65-F5344CB8AC3E}">
        <p14:creationId xmlns:p14="http://schemas.microsoft.com/office/powerpoint/2010/main" val="131110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12" y="1704413"/>
            <a:ext cx="9961903" cy="7253667"/>
          </a:xfrm>
        </p:spPr>
        <p:txBody>
          <a:bodyPr anchor="b"/>
          <a:lstStyle>
            <a:lvl1pPr algn="l">
              <a:defRPr sz="165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11838642" y="1704423"/>
            <a:ext cx="16927352" cy="36535890"/>
          </a:xfrm>
        </p:spPr>
        <p:txBody>
          <a:bodyPr/>
          <a:lstStyle>
            <a:lvl1pPr>
              <a:defRPr sz="26500"/>
            </a:lvl1pPr>
            <a:lvl2pPr>
              <a:defRPr sz="23200"/>
            </a:lvl2pPr>
            <a:lvl3pPr>
              <a:defRPr sz="19800"/>
            </a:lvl3pPr>
            <a:lvl4pPr>
              <a:defRPr sz="16500"/>
            </a:lvl4pPr>
            <a:lvl5pPr>
              <a:defRPr sz="16500"/>
            </a:lvl5pPr>
            <a:lvl6pPr>
              <a:defRPr sz="16500"/>
            </a:lvl6pPr>
            <a:lvl7pPr>
              <a:defRPr sz="16500"/>
            </a:lvl7pPr>
            <a:lvl8pPr>
              <a:defRPr sz="16500"/>
            </a:lvl8pPr>
            <a:lvl9pPr>
              <a:defRPr sz="16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514012" y="8958090"/>
            <a:ext cx="9961903" cy="29282223"/>
          </a:xfrm>
        </p:spPr>
        <p:txBody>
          <a:bodyPr/>
          <a:lstStyle>
            <a:lvl1pPr marL="0" indent="0">
              <a:buNone/>
              <a:defRPr sz="11600"/>
            </a:lvl1pPr>
            <a:lvl2pPr marL="3781090" indent="0">
              <a:buNone/>
              <a:defRPr sz="9900"/>
            </a:lvl2pPr>
            <a:lvl3pPr marL="7562179" indent="0">
              <a:buNone/>
              <a:defRPr sz="8300"/>
            </a:lvl3pPr>
            <a:lvl4pPr marL="11343269" indent="0">
              <a:buNone/>
              <a:defRPr sz="7400"/>
            </a:lvl4pPr>
            <a:lvl5pPr marL="15124359" indent="0">
              <a:buNone/>
              <a:defRPr sz="7400"/>
            </a:lvl5pPr>
            <a:lvl6pPr marL="18905449" indent="0">
              <a:buNone/>
              <a:defRPr sz="7400"/>
            </a:lvl6pPr>
            <a:lvl7pPr marL="22686538" indent="0">
              <a:buNone/>
              <a:defRPr sz="7400"/>
            </a:lvl7pPr>
            <a:lvl8pPr marL="26467628" indent="0">
              <a:buNone/>
              <a:defRPr sz="7400"/>
            </a:lvl8pPr>
            <a:lvl9pPr marL="30248718" indent="0">
              <a:buNone/>
              <a:defRPr sz="7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1125CAE-7893-4326-A14A-6E9069714D6E}" type="datetimeFigureOut">
              <a:rPr kumimoji="1" lang="ja-JP" altLang="en-US" smtClean="0"/>
              <a:pPr/>
              <a:t>2016/7/2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11079F4-B6A3-400B-AA7B-CDC43FDD7557}" type="slidenum">
              <a:rPr kumimoji="1" lang="ja-JP" altLang="en-US" smtClean="0"/>
              <a:pPr/>
              <a:t>‹#›</a:t>
            </a:fld>
            <a:endParaRPr kumimoji="1" lang="ja-JP" altLang="en-US" dirty="0"/>
          </a:p>
        </p:txBody>
      </p:sp>
    </p:spTree>
    <p:extLst>
      <p:ext uri="{BB962C8B-B14F-4D97-AF65-F5344CB8AC3E}">
        <p14:creationId xmlns:p14="http://schemas.microsoft.com/office/powerpoint/2010/main" val="1866834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5087" y="29965968"/>
            <a:ext cx="18167988" cy="3537652"/>
          </a:xfrm>
        </p:spPr>
        <p:txBody>
          <a:bodyPr anchor="b"/>
          <a:lstStyle>
            <a:lvl1pPr algn="l">
              <a:defRPr sz="165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935087" y="3825021"/>
            <a:ext cx="18167988" cy="25685115"/>
          </a:xfrm>
        </p:spPr>
        <p:txBody>
          <a:bodyPr/>
          <a:lstStyle>
            <a:lvl1pPr marL="0" indent="0">
              <a:buNone/>
              <a:defRPr sz="26500"/>
            </a:lvl1pPr>
            <a:lvl2pPr marL="3781090" indent="0">
              <a:buNone/>
              <a:defRPr sz="23200"/>
            </a:lvl2pPr>
            <a:lvl3pPr marL="7562179" indent="0">
              <a:buNone/>
              <a:defRPr sz="19800"/>
            </a:lvl3pPr>
            <a:lvl4pPr marL="11343269" indent="0">
              <a:buNone/>
              <a:defRPr sz="16500"/>
            </a:lvl4pPr>
            <a:lvl5pPr marL="15124359" indent="0">
              <a:buNone/>
              <a:defRPr sz="16500"/>
            </a:lvl5pPr>
            <a:lvl6pPr marL="18905449" indent="0">
              <a:buNone/>
              <a:defRPr sz="16500"/>
            </a:lvl6pPr>
            <a:lvl7pPr marL="22686538" indent="0">
              <a:buNone/>
              <a:defRPr sz="16500"/>
            </a:lvl7pPr>
            <a:lvl8pPr marL="26467628" indent="0">
              <a:buNone/>
              <a:defRPr sz="16500"/>
            </a:lvl8pPr>
            <a:lvl9pPr marL="30248718" indent="0">
              <a:buNone/>
              <a:defRPr sz="16500"/>
            </a:lvl9pPr>
          </a:lstStyle>
          <a:p>
            <a:endParaRPr kumimoji="1" lang="ja-JP" altLang="en-US" dirty="0"/>
          </a:p>
        </p:txBody>
      </p:sp>
      <p:sp>
        <p:nvSpPr>
          <p:cNvPr id="4" name="テキスト プレースホルダー 3"/>
          <p:cNvSpPr>
            <a:spLocks noGrp="1"/>
          </p:cNvSpPr>
          <p:nvPr>
            <p:ph type="body" sz="half" idx="2"/>
          </p:nvPr>
        </p:nvSpPr>
        <p:spPr>
          <a:xfrm>
            <a:off x="5935087" y="33503620"/>
            <a:ext cx="18167988" cy="5024053"/>
          </a:xfrm>
        </p:spPr>
        <p:txBody>
          <a:bodyPr/>
          <a:lstStyle>
            <a:lvl1pPr marL="0" indent="0">
              <a:buNone/>
              <a:defRPr sz="11600"/>
            </a:lvl1pPr>
            <a:lvl2pPr marL="3781090" indent="0">
              <a:buNone/>
              <a:defRPr sz="9900"/>
            </a:lvl2pPr>
            <a:lvl3pPr marL="7562179" indent="0">
              <a:buNone/>
              <a:defRPr sz="8300"/>
            </a:lvl3pPr>
            <a:lvl4pPr marL="11343269" indent="0">
              <a:buNone/>
              <a:defRPr sz="7400"/>
            </a:lvl4pPr>
            <a:lvl5pPr marL="15124359" indent="0">
              <a:buNone/>
              <a:defRPr sz="7400"/>
            </a:lvl5pPr>
            <a:lvl6pPr marL="18905449" indent="0">
              <a:buNone/>
              <a:defRPr sz="7400"/>
            </a:lvl6pPr>
            <a:lvl7pPr marL="22686538" indent="0">
              <a:buNone/>
              <a:defRPr sz="7400"/>
            </a:lvl7pPr>
            <a:lvl8pPr marL="26467628" indent="0">
              <a:buNone/>
              <a:defRPr sz="7400"/>
            </a:lvl8pPr>
            <a:lvl9pPr marL="30248718" indent="0">
              <a:buNone/>
              <a:defRPr sz="7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1125CAE-7893-4326-A14A-6E9069714D6E}" type="datetimeFigureOut">
              <a:rPr kumimoji="1" lang="ja-JP" altLang="en-US" smtClean="0"/>
              <a:pPr/>
              <a:t>2016/7/2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11079F4-B6A3-400B-AA7B-CDC43FDD7557}" type="slidenum">
              <a:rPr kumimoji="1" lang="ja-JP" altLang="en-US" smtClean="0"/>
              <a:pPr/>
              <a:t>‹#›</a:t>
            </a:fld>
            <a:endParaRPr kumimoji="1" lang="ja-JP" altLang="en-US" dirty="0"/>
          </a:p>
        </p:txBody>
      </p:sp>
    </p:spTree>
    <p:extLst>
      <p:ext uri="{BB962C8B-B14F-4D97-AF65-F5344CB8AC3E}">
        <p14:creationId xmlns:p14="http://schemas.microsoft.com/office/powerpoint/2010/main" val="429211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14004" y="1714326"/>
            <a:ext cx="27251982" cy="7134754"/>
          </a:xfrm>
          <a:prstGeom prst="rect">
            <a:avLst/>
          </a:prstGeom>
        </p:spPr>
        <p:txBody>
          <a:bodyPr vert="horz" lIns="756218" tIns="378109" rIns="756218" bIns="378109"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4004" y="9988665"/>
            <a:ext cx="27251982" cy="28251648"/>
          </a:xfrm>
          <a:prstGeom prst="rect">
            <a:avLst/>
          </a:prstGeom>
        </p:spPr>
        <p:txBody>
          <a:bodyPr vert="horz" lIns="756218" tIns="378109" rIns="756218" bIns="378109"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514004" y="39677170"/>
            <a:ext cx="7065332" cy="2279158"/>
          </a:xfrm>
          <a:prstGeom prst="rect">
            <a:avLst/>
          </a:prstGeom>
        </p:spPr>
        <p:txBody>
          <a:bodyPr vert="horz" lIns="756218" tIns="378109" rIns="756218" bIns="378109" rtlCol="0" anchor="ctr"/>
          <a:lstStyle>
            <a:lvl1pPr algn="l">
              <a:defRPr sz="9900">
                <a:solidFill>
                  <a:schemeClr val="tx1">
                    <a:tint val="75000"/>
                  </a:schemeClr>
                </a:solidFill>
              </a:defRPr>
            </a:lvl1pPr>
          </a:lstStyle>
          <a:p>
            <a:fld id="{21125CAE-7893-4326-A14A-6E9069714D6E}" type="datetimeFigureOut">
              <a:rPr kumimoji="1" lang="ja-JP" altLang="en-US" smtClean="0"/>
              <a:pPr/>
              <a:t>2016/7/2</a:t>
            </a:fld>
            <a:endParaRPr kumimoji="1" lang="ja-JP" altLang="en-US" dirty="0"/>
          </a:p>
        </p:txBody>
      </p:sp>
      <p:sp>
        <p:nvSpPr>
          <p:cNvPr id="5" name="フッター プレースホルダー 4"/>
          <p:cNvSpPr>
            <a:spLocks noGrp="1"/>
          </p:cNvSpPr>
          <p:nvPr>
            <p:ph type="ftr" sz="quarter" idx="3"/>
          </p:nvPr>
        </p:nvSpPr>
        <p:spPr>
          <a:xfrm>
            <a:off x="10345669" y="39677170"/>
            <a:ext cx="9588652" cy="2279158"/>
          </a:xfrm>
          <a:prstGeom prst="rect">
            <a:avLst/>
          </a:prstGeom>
        </p:spPr>
        <p:txBody>
          <a:bodyPr vert="horz" lIns="756218" tIns="378109" rIns="756218" bIns="378109" rtlCol="0" anchor="ctr"/>
          <a:lstStyle>
            <a:lvl1pPr algn="ctr">
              <a:defRPr sz="99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21700654" y="39677170"/>
            <a:ext cx="7065332" cy="2279158"/>
          </a:xfrm>
          <a:prstGeom prst="rect">
            <a:avLst/>
          </a:prstGeom>
        </p:spPr>
        <p:txBody>
          <a:bodyPr vert="horz" lIns="756218" tIns="378109" rIns="756218" bIns="378109" rtlCol="0" anchor="ctr"/>
          <a:lstStyle>
            <a:lvl1pPr algn="r">
              <a:defRPr sz="9900">
                <a:solidFill>
                  <a:schemeClr val="tx1">
                    <a:tint val="75000"/>
                  </a:schemeClr>
                </a:solidFill>
              </a:defRPr>
            </a:lvl1pPr>
          </a:lstStyle>
          <a:p>
            <a:fld id="{B11079F4-B6A3-400B-AA7B-CDC43FDD7557}" type="slidenum">
              <a:rPr kumimoji="1" lang="ja-JP" altLang="en-US" smtClean="0"/>
              <a:pPr/>
              <a:t>‹#›</a:t>
            </a:fld>
            <a:endParaRPr kumimoji="1" lang="ja-JP" altLang="en-US" dirty="0"/>
          </a:p>
        </p:txBody>
      </p:sp>
    </p:spTree>
    <p:extLst>
      <p:ext uri="{BB962C8B-B14F-4D97-AF65-F5344CB8AC3E}">
        <p14:creationId xmlns:p14="http://schemas.microsoft.com/office/powerpoint/2010/main" val="2199646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562179" rtl="0" eaLnBrk="1" latinLnBrk="0" hangingPunct="1">
        <a:spcBef>
          <a:spcPct val="0"/>
        </a:spcBef>
        <a:buNone/>
        <a:defRPr kumimoji="1" sz="36400" kern="1200">
          <a:solidFill>
            <a:schemeClr val="tx1"/>
          </a:solidFill>
          <a:latin typeface="+mj-lt"/>
          <a:ea typeface="+mj-ea"/>
          <a:cs typeface="+mj-cs"/>
        </a:defRPr>
      </a:lvl1pPr>
    </p:titleStyle>
    <p:bodyStyle>
      <a:lvl1pPr marL="2835817" indent="-2835817" algn="l" defTabSz="7562179" rtl="0" eaLnBrk="1" latinLnBrk="0" hangingPunct="1">
        <a:spcBef>
          <a:spcPct val="20000"/>
        </a:spcBef>
        <a:buFont typeface="Arial" panose="020B0604020202020204" pitchFamily="34" charset="0"/>
        <a:buChar char="•"/>
        <a:defRPr kumimoji="1" sz="26500" kern="1200">
          <a:solidFill>
            <a:schemeClr val="tx1"/>
          </a:solidFill>
          <a:latin typeface="+mn-lt"/>
          <a:ea typeface="+mn-ea"/>
          <a:cs typeface="+mn-cs"/>
        </a:defRPr>
      </a:lvl1pPr>
      <a:lvl2pPr marL="6144271" indent="-2363181" algn="l" defTabSz="7562179" rtl="0" eaLnBrk="1" latinLnBrk="0" hangingPunct="1">
        <a:spcBef>
          <a:spcPct val="20000"/>
        </a:spcBef>
        <a:buFont typeface="Arial" panose="020B0604020202020204" pitchFamily="34" charset="0"/>
        <a:buChar char="–"/>
        <a:defRPr kumimoji="1" sz="23200" kern="1200">
          <a:solidFill>
            <a:schemeClr val="tx1"/>
          </a:solidFill>
          <a:latin typeface="+mn-lt"/>
          <a:ea typeface="+mn-ea"/>
          <a:cs typeface="+mn-cs"/>
        </a:defRPr>
      </a:lvl2pPr>
      <a:lvl3pPr marL="9452724" indent="-1890545" algn="l" defTabSz="7562179" rtl="0" eaLnBrk="1" latinLnBrk="0" hangingPunct="1">
        <a:spcBef>
          <a:spcPct val="20000"/>
        </a:spcBef>
        <a:buFont typeface="Arial" panose="020B0604020202020204" pitchFamily="34" charset="0"/>
        <a:buChar char="•"/>
        <a:defRPr kumimoji="1" sz="19800" kern="1200">
          <a:solidFill>
            <a:schemeClr val="tx1"/>
          </a:solidFill>
          <a:latin typeface="+mn-lt"/>
          <a:ea typeface="+mn-ea"/>
          <a:cs typeface="+mn-cs"/>
        </a:defRPr>
      </a:lvl3pPr>
      <a:lvl4pPr marL="13233814" indent="-1890545" algn="l" defTabSz="7562179" rtl="0" eaLnBrk="1" latinLnBrk="0" hangingPunct="1">
        <a:spcBef>
          <a:spcPct val="20000"/>
        </a:spcBef>
        <a:buFont typeface="Arial" panose="020B0604020202020204" pitchFamily="34" charset="0"/>
        <a:buChar char="–"/>
        <a:defRPr kumimoji="1" sz="16500" kern="1200">
          <a:solidFill>
            <a:schemeClr val="tx1"/>
          </a:solidFill>
          <a:latin typeface="+mn-lt"/>
          <a:ea typeface="+mn-ea"/>
          <a:cs typeface="+mn-cs"/>
        </a:defRPr>
      </a:lvl4pPr>
      <a:lvl5pPr marL="17014904" indent="-1890545" algn="l" defTabSz="7562179" rtl="0" eaLnBrk="1" latinLnBrk="0" hangingPunct="1">
        <a:spcBef>
          <a:spcPct val="20000"/>
        </a:spcBef>
        <a:buFont typeface="Arial" panose="020B0604020202020204" pitchFamily="34" charset="0"/>
        <a:buChar char="»"/>
        <a:defRPr kumimoji="1" sz="16500" kern="1200">
          <a:solidFill>
            <a:schemeClr val="tx1"/>
          </a:solidFill>
          <a:latin typeface="+mn-lt"/>
          <a:ea typeface="+mn-ea"/>
          <a:cs typeface="+mn-cs"/>
        </a:defRPr>
      </a:lvl5pPr>
      <a:lvl6pPr marL="20795993" indent="-1890545" algn="l" defTabSz="7562179" rtl="0" eaLnBrk="1" latinLnBrk="0" hangingPunct="1">
        <a:spcBef>
          <a:spcPct val="20000"/>
        </a:spcBef>
        <a:buFont typeface="Arial" panose="020B0604020202020204" pitchFamily="34" charset="0"/>
        <a:buChar char="•"/>
        <a:defRPr kumimoji="1" sz="16500" kern="1200">
          <a:solidFill>
            <a:schemeClr val="tx1"/>
          </a:solidFill>
          <a:latin typeface="+mn-lt"/>
          <a:ea typeface="+mn-ea"/>
          <a:cs typeface="+mn-cs"/>
        </a:defRPr>
      </a:lvl6pPr>
      <a:lvl7pPr marL="24577083" indent="-1890545" algn="l" defTabSz="7562179" rtl="0" eaLnBrk="1" latinLnBrk="0" hangingPunct="1">
        <a:spcBef>
          <a:spcPct val="20000"/>
        </a:spcBef>
        <a:buFont typeface="Arial" panose="020B0604020202020204" pitchFamily="34" charset="0"/>
        <a:buChar char="•"/>
        <a:defRPr kumimoji="1" sz="16500" kern="1200">
          <a:solidFill>
            <a:schemeClr val="tx1"/>
          </a:solidFill>
          <a:latin typeface="+mn-lt"/>
          <a:ea typeface="+mn-ea"/>
          <a:cs typeface="+mn-cs"/>
        </a:defRPr>
      </a:lvl7pPr>
      <a:lvl8pPr marL="28358173" indent="-1890545" algn="l" defTabSz="7562179" rtl="0" eaLnBrk="1" latinLnBrk="0" hangingPunct="1">
        <a:spcBef>
          <a:spcPct val="20000"/>
        </a:spcBef>
        <a:buFont typeface="Arial" panose="020B0604020202020204" pitchFamily="34" charset="0"/>
        <a:buChar char="•"/>
        <a:defRPr kumimoji="1" sz="16500" kern="1200">
          <a:solidFill>
            <a:schemeClr val="tx1"/>
          </a:solidFill>
          <a:latin typeface="+mn-lt"/>
          <a:ea typeface="+mn-ea"/>
          <a:cs typeface="+mn-cs"/>
        </a:defRPr>
      </a:lvl8pPr>
      <a:lvl9pPr marL="32139263" indent="-1890545" algn="l" defTabSz="7562179" rtl="0" eaLnBrk="1" latinLnBrk="0" hangingPunct="1">
        <a:spcBef>
          <a:spcPct val="20000"/>
        </a:spcBef>
        <a:buFont typeface="Arial" panose="020B0604020202020204" pitchFamily="34" charset="0"/>
        <a:buChar char="•"/>
        <a:defRPr kumimoji="1" sz="16500" kern="1200">
          <a:solidFill>
            <a:schemeClr val="tx1"/>
          </a:solidFill>
          <a:latin typeface="+mn-lt"/>
          <a:ea typeface="+mn-ea"/>
          <a:cs typeface="+mn-cs"/>
        </a:defRPr>
      </a:lvl9pPr>
    </p:bodyStyle>
    <p:otherStyle>
      <a:defPPr>
        <a:defRPr lang="ja-JP"/>
      </a:defPPr>
      <a:lvl1pPr marL="0" algn="l" defTabSz="7562179" rtl="0" eaLnBrk="1" latinLnBrk="0" hangingPunct="1">
        <a:defRPr kumimoji="1" sz="14900" kern="1200">
          <a:solidFill>
            <a:schemeClr val="tx1"/>
          </a:solidFill>
          <a:latin typeface="+mn-lt"/>
          <a:ea typeface="+mn-ea"/>
          <a:cs typeface="+mn-cs"/>
        </a:defRPr>
      </a:lvl1pPr>
      <a:lvl2pPr marL="3781090" algn="l" defTabSz="7562179" rtl="0" eaLnBrk="1" latinLnBrk="0" hangingPunct="1">
        <a:defRPr kumimoji="1" sz="14900" kern="1200">
          <a:solidFill>
            <a:schemeClr val="tx1"/>
          </a:solidFill>
          <a:latin typeface="+mn-lt"/>
          <a:ea typeface="+mn-ea"/>
          <a:cs typeface="+mn-cs"/>
        </a:defRPr>
      </a:lvl2pPr>
      <a:lvl3pPr marL="7562179" algn="l" defTabSz="7562179" rtl="0" eaLnBrk="1" latinLnBrk="0" hangingPunct="1">
        <a:defRPr kumimoji="1" sz="14900" kern="1200">
          <a:solidFill>
            <a:schemeClr val="tx1"/>
          </a:solidFill>
          <a:latin typeface="+mn-lt"/>
          <a:ea typeface="+mn-ea"/>
          <a:cs typeface="+mn-cs"/>
        </a:defRPr>
      </a:lvl3pPr>
      <a:lvl4pPr marL="11343269" algn="l" defTabSz="7562179" rtl="0" eaLnBrk="1" latinLnBrk="0" hangingPunct="1">
        <a:defRPr kumimoji="1" sz="14900" kern="1200">
          <a:solidFill>
            <a:schemeClr val="tx1"/>
          </a:solidFill>
          <a:latin typeface="+mn-lt"/>
          <a:ea typeface="+mn-ea"/>
          <a:cs typeface="+mn-cs"/>
        </a:defRPr>
      </a:lvl4pPr>
      <a:lvl5pPr marL="15124359" algn="l" defTabSz="7562179" rtl="0" eaLnBrk="1" latinLnBrk="0" hangingPunct="1">
        <a:defRPr kumimoji="1" sz="14900" kern="1200">
          <a:solidFill>
            <a:schemeClr val="tx1"/>
          </a:solidFill>
          <a:latin typeface="+mn-lt"/>
          <a:ea typeface="+mn-ea"/>
          <a:cs typeface="+mn-cs"/>
        </a:defRPr>
      </a:lvl5pPr>
      <a:lvl6pPr marL="18905449" algn="l" defTabSz="7562179" rtl="0" eaLnBrk="1" latinLnBrk="0" hangingPunct="1">
        <a:defRPr kumimoji="1" sz="14900" kern="1200">
          <a:solidFill>
            <a:schemeClr val="tx1"/>
          </a:solidFill>
          <a:latin typeface="+mn-lt"/>
          <a:ea typeface="+mn-ea"/>
          <a:cs typeface="+mn-cs"/>
        </a:defRPr>
      </a:lvl6pPr>
      <a:lvl7pPr marL="22686538" algn="l" defTabSz="7562179" rtl="0" eaLnBrk="1" latinLnBrk="0" hangingPunct="1">
        <a:defRPr kumimoji="1" sz="14900" kern="1200">
          <a:solidFill>
            <a:schemeClr val="tx1"/>
          </a:solidFill>
          <a:latin typeface="+mn-lt"/>
          <a:ea typeface="+mn-ea"/>
          <a:cs typeface="+mn-cs"/>
        </a:defRPr>
      </a:lvl7pPr>
      <a:lvl8pPr marL="26467628" algn="l" defTabSz="7562179" rtl="0" eaLnBrk="1" latinLnBrk="0" hangingPunct="1">
        <a:defRPr kumimoji="1" sz="14900" kern="1200">
          <a:solidFill>
            <a:schemeClr val="tx1"/>
          </a:solidFill>
          <a:latin typeface="+mn-lt"/>
          <a:ea typeface="+mn-ea"/>
          <a:cs typeface="+mn-cs"/>
        </a:defRPr>
      </a:lvl8pPr>
      <a:lvl9pPr marL="30248718" algn="l" defTabSz="7562179" rtl="0" eaLnBrk="1" latinLnBrk="0" hangingPunct="1">
        <a:defRPr kumimoji="1" sz="1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 name="グラフ 66"/>
          <p:cNvGraphicFramePr>
            <a:graphicFrameLocks/>
          </p:cNvGraphicFramePr>
          <p:nvPr>
            <p:extLst>
              <p:ext uri="{D42A27DB-BD31-4B8C-83A1-F6EECF244321}">
                <p14:modId xmlns:p14="http://schemas.microsoft.com/office/powerpoint/2010/main" val="1378458294"/>
              </p:ext>
            </p:extLst>
          </p:nvPr>
        </p:nvGraphicFramePr>
        <p:xfrm>
          <a:off x="656093" y="29973214"/>
          <a:ext cx="12467670" cy="7395449"/>
        </p:xfrm>
        <a:graphic>
          <a:graphicData uri="http://schemas.openxmlformats.org/drawingml/2006/chart">
            <c:chart xmlns:c="http://schemas.openxmlformats.org/drawingml/2006/chart" xmlns:r="http://schemas.openxmlformats.org/officeDocument/2006/relationships" r:id="rId3"/>
          </a:graphicData>
        </a:graphic>
      </p:graphicFrame>
      <p:sp>
        <p:nvSpPr>
          <p:cNvPr id="71" name="テキスト ボックス 70"/>
          <p:cNvSpPr txBox="1"/>
          <p:nvPr/>
        </p:nvSpPr>
        <p:spPr>
          <a:xfrm>
            <a:off x="362371" y="37051184"/>
            <a:ext cx="12891983" cy="1446550"/>
          </a:xfrm>
          <a:prstGeom prst="rect">
            <a:avLst/>
          </a:prstGeom>
          <a:noFill/>
        </p:spPr>
        <p:txBody>
          <a:bodyPr wrap="square" rtlCol="0">
            <a:spAutoFit/>
          </a:bodyPr>
          <a:lstStyle/>
          <a:p>
            <a:pPr algn="ctr"/>
            <a:r>
              <a:rPr lang="en-US" altLang="ja-JP" sz="4000" dirty="0" smtClean="0">
                <a:latin typeface="Meiryo UI" panose="020B0604030504040204" pitchFamily="50" charset="-128"/>
                <a:ea typeface="Meiryo UI" panose="020B0604030504040204" pitchFamily="50" charset="-128"/>
              </a:rPr>
              <a:t>Fig. 3 </a:t>
            </a:r>
            <a:r>
              <a:rPr lang="en-US" altLang="ja-JP" sz="4000" b="1" dirty="0" smtClean="0">
                <a:latin typeface="Meiryo UI" panose="020B0604030504040204" pitchFamily="50" charset="-128"/>
                <a:ea typeface="Meiryo UI" panose="020B0604030504040204" pitchFamily="50" charset="-128"/>
              </a:rPr>
              <a:t>Attentional bias score</a:t>
            </a:r>
          </a:p>
          <a:p>
            <a:r>
              <a:rPr kumimoji="1" lang="en-US" altLang="ja-JP" sz="2400" i="1" dirty="0" smtClean="0">
                <a:latin typeface="Meiryo UI" panose="020B0604030504040204" pitchFamily="50" charset="-128"/>
                <a:ea typeface="Meiryo UI" panose="020B0604030504040204" pitchFamily="50" charset="-128"/>
              </a:rPr>
              <a:t>Note</a:t>
            </a:r>
            <a:r>
              <a:rPr kumimoji="1" lang="en-US" altLang="ja-JP" sz="2400" dirty="0" smtClean="0">
                <a:latin typeface="Meiryo UI" panose="020B0604030504040204" pitchFamily="50" charset="-128"/>
                <a:ea typeface="Meiryo UI" panose="020B0604030504040204" pitchFamily="50" charset="-128"/>
              </a:rPr>
              <a:t>: Attentional bias</a:t>
            </a:r>
            <a:r>
              <a:rPr lang="en-US" altLang="ja-JP" sz="2400" dirty="0" smtClean="0"/>
              <a:t> </a:t>
            </a:r>
            <a:r>
              <a:rPr lang="en-US" altLang="ja-JP" sz="2400" dirty="0" smtClean="0">
                <a:latin typeface="Meiryo UI" panose="020B0604030504040204" pitchFamily="50" charset="-128"/>
                <a:ea typeface="Meiryo UI" panose="020B0604030504040204" pitchFamily="50" charset="-128"/>
              </a:rPr>
              <a:t>score, calculated as the difference between each category RT </a:t>
            </a:r>
            <a:r>
              <a:rPr lang="en-US" altLang="ja-JP" sz="2400" spc="-150" dirty="0" smtClean="0">
                <a:latin typeface="Meiryo UI" panose="020B0604030504040204" pitchFamily="50" charset="-128"/>
                <a:ea typeface="Meiryo UI" panose="020B0604030504040204" pitchFamily="50" charset="-128"/>
              </a:rPr>
              <a:t>and neutral RT, reflects the effect of word type, with </a:t>
            </a:r>
            <a:r>
              <a:rPr lang="en-US" altLang="ja-JP" sz="2400" spc="-150" dirty="0">
                <a:latin typeface="Meiryo UI" panose="020B0604030504040204" pitchFamily="50" charset="-128"/>
                <a:ea typeface="Meiryo UI" panose="020B0604030504040204" pitchFamily="50" charset="-128"/>
              </a:rPr>
              <a:t>positive values indicating </a:t>
            </a:r>
            <a:r>
              <a:rPr lang="en-US" altLang="ja-JP" sz="2400" spc="-150" dirty="0" smtClean="0">
                <a:latin typeface="Meiryo UI" panose="020B0604030504040204" pitchFamily="50" charset="-128"/>
                <a:ea typeface="Meiryo UI" panose="020B0604030504040204" pitchFamily="50" charset="-128"/>
              </a:rPr>
              <a:t>a greater bias.</a:t>
            </a:r>
            <a:endParaRPr kumimoji="1" lang="ja-JP" altLang="en-US" sz="2400" spc="-150" dirty="0">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252185" y="26335567"/>
            <a:ext cx="29820353" cy="1015663"/>
          </a:xfrm>
          <a:prstGeom prst="rect">
            <a:avLst/>
          </a:prstGeom>
          <a:solidFill>
            <a:srgbClr val="BEBA0A"/>
          </a:solid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en-US" altLang="ja-JP" sz="6000" b="1" dirty="0" smtClean="0">
                <a:solidFill>
                  <a:schemeClr val="bg1"/>
                </a:solidFill>
                <a:latin typeface="Meiryo UI" panose="020B0604030504040204" pitchFamily="50" charset="-128"/>
                <a:ea typeface="Meiryo UI" panose="020B0604030504040204" pitchFamily="50" charset="-128"/>
              </a:rPr>
              <a:t>Results</a:t>
            </a:r>
            <a:endParaRPr kumimoji="1" lang="ja-JP" altLang="en-US" sz="6000" b="1" dirty="0">
              <a:solidFill>
                <a:schemeClr val="bg1"/>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362372" y="27380926"/>
            <a:ext cx="12891983" cy="3170099"/>
          </a:xfrm>
          <a:prstGeom prst="rect">
            <a:avLst/>
          </a:prstGeom>
          <a:noFill/>
        </p:spPr>
        <p:txBody>
          <a:bodyPr wrap="square" rtlCol="0">
            <a:spAutoFit/>
          </a:bodyPr>
          <a:lstStyle/>
          <a:p>
            <a:r>
              <a:rPr lang="ja-JP" altLang="en-US" sz="4000" b="1" i="1" dirty="0" smtClean="0">
                <a:latin typeface="Meiryo UI" panose="020B0604030504040204" pitchFamily="50" charset="-128"/>
                <a:ea typeface="Meiryo UI" panose="020B0604030504040204" pitchFamily="50" charset="-128"/>
              </a:rPr>
              <a:t>◆</a:t>
            </a:r>
            <a:r>
              <a:rPr lang="en-US" altLang="ja-JP" sz="4000" b="1" i="1" dirty="0" smtClean="0">
                <a:latin typeface="Meiryo UI" panose="020B0604030504040204" pitchFamily="50" charset="-128"/>
                <a:ea typeface="Meiryo UI" panose="020B0604030504040204" pitchFamily="50" charset="-128"/>
              </a:rPr>
              <a:t>The modified Stroop task </a:t>
            </a:r>
          </a:p>
          <a:p>
            <a:r>
              <a:rPr lang="en-US" altLang="ja-JP" sz="4000" b="1" dirty="0" smtClean="0">
                <a:latin typeface="Meiryo UI" panose="020B0604030504040204" pitchFamily="50" charset="-128"/>
                <a:ea typeface="Meiryo UI" panose="020B0604030504040204" pitchFamily="50" charset="-128"/>
              </a:rPr>
              <a:t>Attentional </a:t>
            </a:r>
            <a:r>
              <a:rPr lang="en-US" altLang="ja-JP" sz="4000" b="1" dirty="0">
                <a:latin typeface="Meiryo UI" panose="020B0604030504040204" pitchFamily="50" charset="-128"/>
                <a:ea typeface="Meiryo UI" panose="020B0604030504040204" pitchFamily="50" charset="-128"/>
              </a:rPr>
              <a:t>bias </a:t>
            </a:r>
            <a:r>
              <a:rPr lang="en-US" altLang="ja-JP" sz="4000" b="1" dirty="0" smtClean="0">
                <a:latin typeface="Meiryo UI" panose="020B0604030504040204" pitchFamily="50" charset="-128"/>
                <a:ea typeface="Meiryo UI" panose="020B0604030504040204" pitchFamily="50" charset="-128"/>
              </a:rPr>
              <a:t>score</a:t>
            </a:r>
            <a:r>
              <a:rPr lang="ja-JP" altLang="en-US" sz="4000" b="1" dirty="0" smtClean="0">
                <a:latin typeface="Meiryo UI" panose="020B0604030504040204" pitchFamily="50" charset="-128"/>
                <a:ea typeface="Meiryo UI" panose="020B0604030504040204" pitchFamily="50" charset="-128"/>
              </a:rPr>
              <a:t> </a:t>
            </a:r>
            <a:r>
              <a:rPr lang="en-US" altLang="ja-JP" sz="4000" dirty="0" smtClean="0">
                <a:latin typeface="Meiryo UI" panose="020B0604030504040204" pitchFamily="50" charset="-128"/>
                <a:ea typeface="Meiryo UI" panose="020B0604030504040204" pitchFamily="50" charset="-128"/>
              </a:rPr>
              <a:t>(Fig. 3):</a:t>
            </a:r>
            <a:r>
              <a:rPr lang="en-US" altLang="ja-JP" sz="4000" b="1" dirty="0" smtClean="0">
                <a:latin typeface="Meiryo UI" panose="020B0604030504040204" pitchFamily="50" charset="-128"/>
                <a:ea typeface="Meiryo UI" panose="020B0604030504040204" pitchFamily="50" charset="-128"/>
              </a:rPr>
              <a:t> </a:t>
            </a:r>
            <a:r>
              <a:rPr lang="en-US" altLang="ja-JP" sz="4000" dirty="0" smtClean="0">
                <a:latin typeface="Meiryo UI" panose="020B0604030504040204" pitchFamily="50" charset="-128"/>
                <a:ea typeface="Meiryo UI" panose="020B0604030504040204" pitchFamily="50" charset="-128"/>
              </a:rPr>
              <a:t>A 2 (group) *3 (word category) </a:t>
            </a:r>
            <a:r>
              <a:rPr lang="en-US" altLang="ja-JP" sz="3200" dirty="0" smtClean="0">
                <a:latin typeface="Meiryo UI" panose="020B0604030504040204" pitchFamily="50" charset="-128"/>
                <a:ea typeface="Meiryo UI" panose="020B0604030504040204" pitchFamily="50" charset="-128"/>
              </a:rPr>
              <a:t>ANOVA </a:t>
            </a:r>
            <a:r>
              <a:rPr lang="en-US" altLang="ja-JP" sz="4000" dirty="0" smtClean="0">
                <a:latin typeface="Meiryo UI" panose="020B0604030504040204" pitchFamily="50" charset="-128"/>
                <a:ea typeface="Meiryo UI" panose="020B0604030504040204" pitchFamily="50" charset="-128"/>
              </a:rPr>
              <a:t>showed no </a:t>
            </a:r>
            <a:r>
              <a:rPr lang="en-US" altLang="ja-JP" sz="4000" dirty="0">
                <a:latin typeface="Meiryo UI" panose="020B0604030504040204" pitchFamily="50" charset="-128"/>
                <a:ea typeface="Meiryo UI" panose="020B0604030504040204" pitchFamily="50" charset="-128"/>
              </a:rPr>
              <a:t>significant main </a:t>
            </a:r>
            <a:r>
              <a:rPr lang="en-US" altLang="ja-JP" sz="4000" dirty="0" smtClean="0">
                <a:latin typeface="Meiryo UI" panose="020B0604030504040204" pitchFamily="50" charset="-128"/>
                <a:ea typeface="Meiryo UI" panose="020B0604030504040204" pitchFamily="50" charset="-128"/>
              </a:rPr>
              <a:t>effects or interactions (all </a:t>
            </a:r>
            <a:r>
              <a:rPr lang="en-US" altLang="ja-JP" sz="4000" i="1" dirty="0" smtClean="0">
                <a:latin typeface="Meiryo UI" panose="020B0604030504040204" pitchFamily="50" charset="-128"/>
                <a:ea typeface="Meiryo UI" panose="020B0604030504040204" pitchFamily="50" charset="-128"/>
              </a:rPr>
              <a:t>p</a:t>
            </a:r>
            <a:r>
              <a:rPr lang="en-US" altLang="ja-JP" sz="4000" dirty="0" smtClean="0">
                <a:latin typeface="Meiryo UI" panose="020B0604030504040204" pitchFamily="50" charset="-128"/>
                <a:ea typeface="Meiryo UI" panose="020B0604030504040204" pitchFamily="50" charset="-128"/>
              </a:rPr>
              <a:t>s</a:t>
            </a:r>
            <a:r>
              <a:rPr lang="en-US" altLang="ja-JP" sz="4000" i="1" dirty="0" smtClean="0">
                <a:latin typeface="Meiryo UI" panose="020B0604030504040204" pitchFamily="50" charset="-128"/>
                <a:ea typeface="Meiryo UI" panose="020B0604030504040204" pitchFamily="50" charset="-128"/>
              </a:rPr>
              <a:t> </a:t>
            </a:r>
            <a:r>
              <a:rPr lang="en-US" altLang="ja-JP" sz="4000" dirty="0" smtClean="0">
                <a:latin typeface="Meiryo UI" panose="020B0604030504040204" pitchFamily="50" charset="-128"/>
                <a:ea typeface="Meiryo UI" panose="020B0604030504040204" pitchFamily="50" charset="-128"/>
              </a:rPr>
              <a:t>&gt; </a:t>
            </a:r>
            <a:r>
              <a:rPr lang="en-US" altLang="ja-JP" sz="4000" i="1" dirty="0" smtClean="0">
                <a:latin typeface="Meiryo UI" panose="020B0604030504040204" pitchFamily="50" charset="-128"/>
                <a:ea typeface="Meiryo UI" panose="020B0604030504040204" pitchFamily="50" charset="-128"/>
              </a:rPr>
              <a:t>.</a:t>
            </a:r>
            <a:r>
              <a:rPr lang="en-US" altLang="ja-JP" sz="4000" dirty="0" smtClean="0">
                <a:latin typeface="Meiryo UI" panose="020B0604030504040204" pitchFamily="50" charset="-128"/>
                <a:ea typeface="Meiryo UI" panose="020B0604030504040204" pitchFamily="50" charset="-128"/>
              </a:rPr>
              <a:t>10). </a:t>
            </a:r>
          </a:p>
          <a:p>
            <a:endParaRPr lang="en-US" altLang="ja-JP" sz="4000" dirty="0" smtClean="0">
              <a:latin typeface="Meiryo UI" panose="020B0604030504040204" pitchFamily="50" charset="-128"/>
              <a:ea typeface="Meiryo UI" panose="020B0604030504040204" pitchFamily="50" charset="-128"/>
            </a:endParaRPr>
          </a:p>
        </p:txBody>
      </p:sp>
      <p:grpSp>
        <p:nvGrpSpPr>
          <p:cNvPr id="10" name="グループ化 9"/>
          <p:cNvGrpSpPr/>
          <p:nvPr/>
        </p:nvGrpSpPr>
        <p:grpSpPr>
          <a:xfrm>
            <a:off x="2272530" y="36321268"/>
            <a:ext cx="10171773" cy="749844"/>
            <a:chOff x="14750916" y="33562244"/>
            <a:chExt cx="7442530" cy="584775"/>
          </a:xfrm>
        </p:grpSpPr>
        <p:sp>
          <p:nvSpPr>
            <p:cNvPr id="68" name="テキスト ボックス 67"/>
            <p:cNvSpPr txBox="1"/>
            <p:nvPr/>
          </p:nvSpPr>
          <p:spPr>
            <a:xfrm>
              <a:off x="14750916" y="33562244"/>
              <a:ext cx="2506169" cy="584775"/>
            </a:xfrm>
            <a:prstGeom prst="rect">
              <a:avLst/>
            </a:prstGeom>
            <a:noFill/>
          </p:spPr>
          <p:txBody>
            <a:bodyPr wrap="square" rtlCol="0">
              <a:spAutoFit/>
            </a:bodyPr>
            <a:lstStyle/>
            <a:p>
              <a:pPr algn="ctr"/>
              <a:r>
                <a:rPr lang="en-US" altLang="ja-JP" sz="3200" dirty="0" smtClean="0">
                  <a:latin typeface="Meiryo UI" panose="020B0604030504040204" pitchFamily="50" charset="-128"/>
                  <a:ea typeface="Meiryo UI" panose="020B0604030504040204" pitchFamily="50" charset="-128"/>
                </a:rPr>
                <a:t>IBS-related</a:t>
              </a:r>
              <a:endParaRPr kumimoji="1" lang="ja-JP" altLang="en-US" sz="2800" dirty="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17852653" y="33562244"/>
              <a:ext cx="1946168" cy="584775"/>
            </a:xfrm>
            <a:prstGeom prst="rect">
              <a:avLst/>
            </a:prstGeom>
            <a:noFill/>
          </p:spPr>
          <p:txBody>
            <a:bodyPr wrap="square" rtlCol="0">
              <a:spAutoFit/>
            </a:bodyPr>
            <a:lstStyle/>
            <a:p>
              <a:pPr algn="ctr"/>
              <a:r>
                <a:rPr lang="en-US" altLang="ja-JP" sz="3200" dirty="0" smtClean="0">
                  <a:latin typeface="Meiryo UI" panose="020B0604030504040204" pitchFamily="50" charset="-128"/>
                  <a:ea typeface="Meiryo UI" panose="020B0604030504040204" pitchFamily="50" charset="-128"/>
                </a:rPr>
                <a:t>negative</a:t>
              </a:r>
              <a:endParaRPr kumimoji="1" lang="ja-JP" altLang="en-US" sz="2400" dirty="0">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20247278" y="33562244"/>
              <a:ext cx="1946168" cy="584775"/>
            </a:xfrm>
            <a:prstGeom prst="rect">
              <a:avLst/>
            </a:prstGeom>
            <a:noFill/>
          </p:spPr>
          <p:txBody>
            <a:bodyPr wrap="square" rtlCol="0">
              <a:spAutoFit/>
            </a:bodyPr>
            <a:lstStyle/>
            <a:p>
              <a:pPr algn="ctr"/>
              <a:r>
                <a:rPr lang="en-US" altLang="ja-JP" sz="3200" dirty="0" smtClean="0">
                  <a:latin typeface="Meiryo UI" panose="020B0604030504040204" pitchFamily="50" charset="-128"/>
                  <a:ea typeface="Meiryo UI" panose="020B0604030504040204" pitchFamily="50" charset="-128"/>
                </a:rPr>
                <a:t>positive</a:t>
              </a:r>
              <a:endParaRPr kumimoji="1" lang="ja-JP" altLang="en-US" sz="2400" dirty="0">
                <a:latin typeface="Meiryo UI" panose="020B0604030504040204" pitchFamily="50" charset="-128"/>
                <a:ea typeface="Meiryo UI" panose="020B0604030504040204" pitchFamily="50" charset="-128"/>
              </a:endParaRPr>
            </a:p>
          </p:txBody>
        </p:sp>
      </p:grpSp>
      <p:sp>
        <p:nvSpPr>
          <p:cNvPr id="72" name="正方形/長方形 71"/>
          <p:cNvSpPr/>
          <p:nvPr/>
        </p:nvSpPr>
        <p:spPr>
          <a:xfrm>
            <a:off x="223610" y="26307156"/>
            <a:ext cx="29820353" cy="12466438"/>
          </a:xfrm>
          <a:prstGeom prst="rect">
            <a:avLst/>
          </a:prstGeom>
          <a:noFill/>
          <a:ln w="57150">
            <a:solidFill>
              <a:srgbClr val="BEBA0A"/>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146" name="テキスト ボックス 145"/>
          <p:cNvSpPr txBox="1"/>
          <p:nvPr/>
        </p:nvSpPr>
        <p:spPr>
          <a:xfrm>
            <a:off x="22990159" y="19863385"/>
            <a:ext cx="6102871" cy="707886"/>
          </a:xfrm>
          <a:prstGeom prst="rect">
            <a:avLst/>
          </a:prstGeom>
          <a:noFill/>
        </p:spPr>
        <p:txBody>
          <a:bodyPr wrap="square" rtlCol="0">
            <a:spAutoFit/>
          </a:bodyPr>
          <a:lstStyle/>
          <a:p>
            <a:pPr algn="ctr"/>
            <a:r>
              <a:rPr kumimoji="1" lang="en-US" altLang="ja-JP" sz="4000" dirty="0" smtClean="0">
                <a:latin typeface="Meiryo UI" panose="020B0604030504040204" pitchFamily="50" charset="-128"/>
                <a:ea typeface="Meiryo UI" panose="020B0604030504040204" pitchFamily="50" charset="-128"/>
              </a:rPr>
              <a:t>Fig. 2-b Test session</a:t>
            </a:r>
            <a:endParaRPr kumimoji="1" lang="ja-JP" altLang="en-US" sz="4000" dirty="0">
              <a:latin typeface="Meiryo UI" panose="020B0604030504040204" pitchFamily="50" charset="-128"/>
              <a:ea typeface="Meiryo UI" panose="020B0604030504040204" pitchFamily="50" charset="-128"/>
            </a:endParaRPr>
          </a:p>
        </p:txBody>
      </p:sp>
      <p:sp>
        <p:nvSpPr>
          <p:cNvPr id="147" name="テキスト ボックス 146"/>
          <p:cNvSpPr txBox="1"/>
          <p:nvPr/>
        </p:nvSpPr>
        <p:spPr>
          <a:xfrm>
            <a:off x="22914121" y="14642313"/>
            <a:ext cx="6339434" cy="713234"/>
          </a:xfrm>
          <a:prstGeom prst="rect">
            <a:avLst/>
          </a:prstGeom>
          <a:noFill/>
        </p:spPr>
        <p:txBody>
          <a:bodyPr wrap="square" rtlCol="0">
            <a:spAutoFit/>
          </a:bodyPr>
          <a:lstStyle/>
          <a:p>
            <a:pPr algn="ctr"/>
            <a:r>
              <a:rPr kumimoji="1" lang="en-US" altLang="ja-JP" sz="4000" dirty="0" smtClean="0">
                <a:latin typeface="Meiryo UI" panose="020B0604030504040204" pitchFamily="50" charset="-128"/>
                <a:ea typeface="Meiryo UI" panose="020B0604030504040204" pitchFamily="50" charset="-128"/>
              </a:rPr>
              <a:t>Fig. 2-a Training session</a:t>
            </a:r>
            <a:endParaRPr kumimoji="1" lang="ja-JP" altLang="en-US" sz="4000" dirty="0">
              <a:latin typeface="Meiryo UI" panose="020B0604030504040204" pitchFamily="50" charset="-128"/>
              <a:ea typeface="Meiryo UI" panose="020B0604030504040204" pitchFamily="50" charset="-128"/>
            </a:endParaRPr>
          </a:p>
        </p:txBody>
      </p:sp>
      <p:grpSp>
        <p:nvGrpSpPr>
          <p:cNvPr id="148" name="グループ化 147"/>
          <p:cNvGrpSpPr/>
          <p:nvPr/>
        </p:nvGrpSpPr>
        <p:grpSpPr>
          <a:xfrm>
            <a:off x="23113257" y="10379948"/>
            <a:ext cx="6140298" cy="4183511"/>
            <a:chOff x="-366634" y="142180"/>
            <a:chExt cx="6140298" cy="4183511"/>
          </a:xfrm>
        </p:grpSpPr>
        <p:sp>
          <p:nvSpPr>
            <p:cNvPr id="149" name="正方形/長方形 148"/>
            <p:cNvSpPr/>
            <p:nvPr/>
          </p:nvSpPr>
          <p:spPr>
            <a:xfrm>
              <a:off x="1048665" y="142180"/>
              <a:ext cx="1890000" cy="1417500"/>
            </a:xfrm>
            <a:prstGeom prst="rect">
              <a:avLst/>
            </a:prstGeom>
            <a:solidFill>
              <a:schemeClr val="tx1"/>
            </a:solidFill>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a:solidFill>
                    <a:schemeClr val="bg1"/>
                  </a:solidFill>
                  <a:latin typeface="Meiryo UI" panose="020B0604030504040204" pitchFamily="50" charset="-128"/>
                  <a:ea typeface="Meiryo UI" panose="020B0604030504040204" pitchFamily="50" charset="-128"/>
                </a:rPr>
                <a:t>＋</a:t>
              </a:r>
            </a:p>
          </p:txBody>
        </p:sp>
        <p:sp>
          <p:nvSpPr>
            <p:cNvPr id="150" name="正方形/長方形 149"/>
            <p:cNvSpPr/>
            <p:nvPr/>
          </p:nvSpPr>
          <p:spPr>
            <a:xfrm>
              <a:off x="1993665" y="1062084"/>
              <a:ext cx="1890000" cy="1417500"/>
            </a:xfrm>
            <a:prstGeom prst="rect">
              <a:avLst/>
            </a:prstGeom>
            <a:solidFill>
              <a:schemeClr val="tx1"/>
            </a:solidFill>
            <a:ln w="28575">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400" dirty="0" smtClean="0">
                  <a:solidFill>
                    <a:srgbClr val="FF0000"/>
                  </a:solidFill>
                  <a:latin typeface="Meiryo UI" panose="020B0604030504040204" pitchFamily="50" charset="-128"/>
                  <a:ea typeface="Meiryo UI" panose="020B0604030504040204" pitchFamily="50" charset="-128"/>
                </a:rPr>
                <a:t>Red</a:t>
              </a:r>
              <a:endParaRPr lang="ja-JP" altLang="en-US" sz="2400" dirty="0">
                <a:solidFill>
                  <a:srgbClr val="FF0000"/>
                </a:solidFill>
                <a:latin typeface="Meiryo UI" panose="020B0604030504040204" pitchFamily="50" charset="-128"/>
                <a:ea typeface="Meiryo UI" panose="020B0604030504040204" pitchFamily="50" charset="-128"/>
              </a:endParaRPr>
            </a:p>
          </p:txBody>
        </p:sp>
        <p:sp>
          <p:nvSpPr>
            <p:cNvPr id="151" name="正方形/長方形 150"/>
            <p:cNvSpPr/>
            <p:nvPr/>
          </p:nvSpPr>
          <p:spPr>
            <a:xfrm>
              <a:off x="2938665" y="1986817"/>
              <a:ext cx="1890000" cy="1417500"/>
            </a:xfrm>
            <a:prstGeom prst="rect">
              <a:avLst/>
            </a:prstGeom>
            <a:solidFill>
              <a:schemeClr val="tx1"/>
            </a:solidFill>
            <a:ln w="28575">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800" dirty="0">
                  <a:solidFill>
                    <a:schemeClr val="bg1"/>
                  </a:solidFill>
                  <a:latin typeface="Meiryo UI" panose="020B0604030504040204" pitchFamily="50" charset="-128"/>
                  <a:ea typeface="Meiryo UI" panose="020B0604030504040204" pitchFamily="50" charset="-128"/>
                </a:rPr>
                <a:t>Correct/Incorrect/Time</a:t>
              </a:r>
              <a:r>
                <a:rPr lang="en-US" altLang="ja-JP" sz="1800" dirty="0">
                  <a:latin typeface="Meiryo UI" panose="020B0604030504040204" pitchFamily="50" charset="-128"/>
                  <a:ea typeface="Meiryo UI" panose="020B0604030504040204" pitchFamily="50" charset="-128"/>
                </a:rPr>
                <a:t> over</a:t>
              </a:r>
              <a:endParaRPr lang="ja-JP" altLang="en-US" sz="1800" dirty="0">
                <a:latin typeface="Meiryo UI" panose="020B0604030504040204" pitchFamily="50" charset="-128"/>
                <a:ea typeface="Meiryo UI" panose="020B0604030504040204" pitchFamily="50" charset="-128"/>
              </a:endParaRPr>
            </a:p>
          </p:txBody>
        </p:sp>
        <p:sp>
          <p:nvSpPr>
            <p:cNvPr id="152" name="正方形/長方形 151"/>
            <p:cNvSpPr/>
            <p:nvPr/>
          </p:nvSpPr>
          <p:spPr>
            <a:xfrm>
              <a:off x="3883664" y="2906820"/>
              <a:ext cx="1890000" cy="1417500"/>
            </a:xfrm>
            <a:prstGeom prst="rect">
              <a:avLst/>
            </a:prstGeom>
            <a:solidFill>
              <a:schemeClr val="tx1"/>
            </a:solidFill>
            <a:ln w="28575">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400" dirty="0" smtClean="0">
                  <a:solidFill>
                    <a:schemeClr val="bg1"/>
                  </a:solidFill>
                  <a:latin typeface="Meiryo UI" panose="020B0604030504040204" pitchFamily="50" charset="-128"/>
                  <a:ea typeface="Meiryo UI" panose="020B0604030504040204" pitchFamily="50" charset="-128"/>
                </a:rPr>
                <a:t>+</a:t>
              </a:r>
              <a:endParaRPr lang="ja-JP" altLang="en-US" sz="2400" dirty="0">
                <a:solidFill>
                  <a:schemeClr val="bg1"/>
                </a:solidFill>
                <a:latin typeface="Meiryo UI" panose="020B0604030504040204" pitchFamily="50" charset="-128"/>
                <a:ea typeface="Meiryo UI" panose="020B0604030504040204" pitchFamily="50" charset="-128"/>
              </a:endParaRPr>
            </a:p>
          </p:txBody>
        </p:sp>
        <p:cxnSp>
          <p:nvCxnSpPr>
            <p:cNvPr id="153" name="直線矢印コネクタ 152"/>
            <p:cNvCxnSpPr/>
            <p:nvPr/>
          </p:nvCxnSpPr>
          <p:spPr>
            <a:xfrm>
              <a:off x="956518" y="1559678"/>
              <a:ext cx="874125" cy="921375"/>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154" name="直線矢印コネクタ 153"/>
            <p:cNvCxnSpPr/>
            <p:nvPr/>
          </p:nvCxnSpPr>
          <p:spPr>
            <a:xfrm>
              <a:off x="1831749" y="2481878"/>
              <a:ext cx="874125" cy="921375"/>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155" name="直線コネクタ 154"/>
            <p:cNvCxnSpPr/>
            <p:nvPr/>
          </p:nvCxnSpPr>
          <p:spPr>
            <a:xfrm flipH="1">
              <a:off x="-366634" y="2479584"/>
              <a:ext cx="2360300" cy="0"/>
            </a:xfrm>
            <a:prstGeom prst="line">
              <a:avLst/>
            </a:prstGeom>
          </p:spPr>
          <p:style>
            <a:lnRef idx="1">
              <a:schemeClr val="dk1"/>
            </a:lnRef>
            <a:fillRef idx="0">
              <a:schemeClr val="dk1"/>
            </a:fillRef>
            <a:effectRef idx="0">
              <a:schemeClr val="dk1"/>
            </a:effectRef>
            <a:fontRef idx="minor">
              <a:schemeClr val="tx1"/>
            </a:fontRef>
          </p:style>
        </p:cxnSp>
        <p:cxnSp>
          <p:nvCxnSpPr>
            <p:cNvPr id="156" name="直線コネクタ 155"/>
            <p:cNvCxnSpPr/>
            <p:nvPr/>
          </p:nvCxnSpPr>
          <p:spPr>
            <a:xfrm flipH="1" flipV="1">
              <a:off x="445665" y="3399487"/>
              <a:ext cx="2493001" cy="4831"/>
            </a:xfrm>
            <a:prstGeom prst="line">
              <a:avLst/>
            </a:prstGeom>
          </p:spPr>
          <p:style>
            <a:lnRef idx="1">
              <a:schemeClr val="dk1"/>
            </a:lnRef>
            <a:fillRef idx="0">
              <a:schemeClr val="dk1"/>
            </a:fillRef>
            <a:effectRef idx="0">
              <a:schemeClr val="dk1"/>
            </a:effectRef>
            <a:fontRef idx="minor">
              <a:schemeClr val="tx1"/>
            </a:fontRef>
          </p:style>
        </p:cxnSp>
        <p:cxnSp>
          <p:nvCxnSpPr>
            <p:cNvPr id="157" name="直線矢印コネクタ 156"/>
            <p:cNvCxnSpPr/>
            <p:nvPr/>
          </p:nvCxnSpPr>
          <p:spPr>
            <a:xfrm>
              <a:off x="2705950" y="3404316"/>
              <a:ext cx="874125" cy="921375"/>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158" name="直線コネクタ 157"/>
            <p:cNvCxnSpPr/>
            <p:nvPr/>
          </p:nvCxnSpPr>
          <p:spPr>
            <a:xfrm flipH="1" flipV="1">
              <a:off x="1551430" y="4324320"/>
              <a:ext cx="2340000" cy="0"/>
            </a:xfrm>
            <a:prstGeom prst="line">
              <a:avLst/>
            </a:prstGeom>
          </p:spPr>
          <p:style>
            <a:lnRef idx="1">
              <a:schemeClr val="dk1"/>
            </a:lnRef>
            <a:fillRef idx="0">
              <a:schemeClr val="dk1"/>
            </a:fillRef>
            <a:effectRef idx="0">
              <a:schemeClr val="dk1"/>
            </a:effectRef>
            <a:fontRef idx="minor">
              <a:schemeClr val="tx1"/>
            </a:fontRef>
          </p:style>
        </p:cxnSp>
        <p:cxnSp>
          <p:nvCxnSpPr>
            <p:cNvPr id="159" name="直線コネクタ 158"/>
            <p:cNvCxnSpPr/>
            <p:nvPr/>
          </p:nvCxnSpPr>
          <p:spPr>
            <a:xfrm flipH="1">
              <a:off x="834629" y="1559680"/>
              <a:ext cx="517290" cy="0"/>
            </a:xfrm>
            <a:prstGeom prst="line">
              <a:avLst/>
            </a:prstGeom>
          </p:spPr>
          <p:style>
            <a:lnRef idx="1">
              <a:schemeClr val="dk1"/>
            </a:lnRef>
            <a:fillRef idx="0">
              <a:schemeClr val="dk1"/>
            </a:fillRef>
            <a:effectRef idx="0">
              <a:schemeClr val="dk1"/>
            </a:effectRef>
            <a:fontRef idx="minor">
              <a:schemeClr val="tx1"/>
            </a:fontRef>
          </p:style>
        </p:cxnSp>
        <p:sp>
          <p:nvSpPr>
            <p:cNvPr id="160" name="テキスト ボックス 159"/>
            <p:cNvSpPr txBox="1"/>
            <p:nvPr/>
          </p:nvSpPr>
          <p:spPr>
            <a:xfrm>
              <a:off x="-366634" y="2020365"/>
              <a:ext cx="1411248" cy="461665"/>
            </a:xfrm>
            <a:prstGeom prst="rect">
              <a:avLst/>
            </a:prstGeom>
            <a:noFill/>
          </p:spPr>
          <p:txBody>
            <a:bodyPr wrap="square" rtlCol="0">
              <a:spAutoFit/>
            </a:bodyPr>
            <a:lstStyle/>
            <a:p>
              <a:r>
                <a:rPr lang="en-US" altLang="ja-JP" sz="2400" dirty="0">
                  <a:latin typeface="Meiryo UI" panose="020B0604030504040204" pitchFamily="50" charset="-128"/>
                  <a:ea typeface="Meiryo UI" panose="020B0604030504040204" pitchFamily="50" charset="-128"/>
                </a:rPr>
                <a:t>1000ms</a:t>
              </a:r>
              <a:endParaRPr lang="ja-JP" altLang="en-US" sz="2400" dirty="0">
                <a:latin typeface="Meiryo UI" panose="020B0604030504040204" pitchFamily="50" charset="-128"/>
                <a:ea typeface="Meiryo UI" panose="020B0604030504040204" pitchFamily="50" charset="-128"/>
              </a:endParaRPr>
            </a:p>
          </p:txBody>
        </p:sp>
        <p:sp>
          <p:nvSpPr>
            <p:cNvPr id="161" name="テキスト ボックス 160"/>
            <p:cNvSpPr txBox="1"/>
            <p:nvPr/>
          </p:nvSpPr>
          <p:spPr>
            <a:xfrm>
              <a:off x="445665" y="2573081"/>
              <a:ext cx="1548000" cy="830997"/>
            </a:xfrm>
            <a:prstGeom prst="rect">
              <a:avLst/>
            </a:prstGeom>
            <a:noFill/>
          </p:spPr>
          <p:txBody>
            <a:bodyPr wrap="square" rtlCol="0">
              <a:spAutoFit/>
            </a:bodyPr>
            <a:lstStyle/>
            <a:p>
              <a:r>
                <a:rPr lang="en-US" altLang="ja-JP" sz="2400" dirty="0">
                  <a:latin typeface="Meiryo UI" panose="020B0604030504040204" pitchFamily="50" charset="-128"/>
                  <a:ea typeface="Meiryo UI" panose="020B0604030504040204" pitchFamily="50" charset="-128"/>
                </a:rPr>
                <a:t>5000ms/response</a:t>
              </a:r>
              <a:endParaRPr lang="ja-JP" altLang="en-US" sz="2400" dirty="0">
                <a:latin typeface="Meiryo UI" panose="020B0604030504040204" pitchFamily="50" charset="-128"/>
                <a:ea typeface="Meiryo UI" panose="020B0604030504040204" pitchFamily="50" charset="-128"/>
              </a:endParaRPr>
            </a:p>
          </p:txBody>
        </p:sp>
        <p:sp>
          <p:nvSpPr>
            <p:cNvPr id="162" name="テキスト ボックス 161"/>
            <p:cNvSpPr txBox="1"/>
            <p:nvPr/>
          </p:nvSpPr>
          <p:spPr>
            <a:xfrm>
              <a:off x="1531451" y="3859197"/>
              <a:ext cx="1404000" cy="461665"/>
            </a:xfrm>
            <a:prstGeom prst="rect">
              <a:avLst/>
            </a:prstGeom>
            <a:noFill/>
          </p:spPr>
          <p:txBody>
            <a:bodyPr wrap="square" rtlCol="0">
              <a:spAutoFit/>
            </a:bodyPr>
            <a:lstStyle/>
            <a:p>
              <a:r>
                <a:rPr lang="en-US" altLang="ja-JP" sz="2400" dirty="0">
                  <a:latin typeface="Meiryo UI" panose="020B0604030504040204" pitchFamily="50" charset="-128"/>
                  <a:ea typeface="Meiryo UI" panose="020B0604030504040204" pitchFamily="50" charset="-128"/>
                </a:rPr>
                <a:t>1000ms</a:t>
              </a:r>
              <a:endParaRPr lang="ja-JP" altLang="en-US" sz="2400" dirty="0">
                <a:latin typeface="Meiryo UI" panose="020B0604030504040204" pitchFamily="50" charset="-128"/>
                <a:ea typeface="Meiryo UI" panose="020B0604030504040204" pitchFamily="50" charset="-128"/>
              </a:endParaRPr>
            </a:p>
          </p:txBody>
        </p:sp>
      </p:grpSp>
      <p:grpSp>
        <p:nvGrpSpPr>
          <p:cNvPr id="163" name="グループ化 162"/>
          <p:cNvGrpSpPr/>
          <p:nvPr/>
        </p:nvGrpSpPr>
        <p:grpSpPr>
          <a:xfrm>
            <a:off x="23034481" y="15594340"/>
            <a:ext cx="6140298" cy="4183511"/>
            <a:chOff x="-366634" y="142180"/>
            <a:chExt cx="6140298" cy="4183511"/>
          </a:xfrm>
        </p:grpSpPr>
        <p:sp>
          <p:nvSpPr>
            <p:cNvPr id="164" name="正方形/長方形 163"/>
            <p:cNvSpPr/>
            <p:nvPr/>
          </p:nvSpPr>
          <p:spPr>
            <a:xfrm>
              <a:off x="1048665" y="142180"/>
              <a:ext cx="1890000" cy="1417500"/>
            </a:xfrm>
            <a:prstGeom prst="rect">
              <a:avLst/>
            </a:prstGeom>
            <a:solidFill>
              <a:schemeClr val="tx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a:solidFill>
                    <a:schemeClr val="bg1"/>
                  </a:solidFill>
                  <a:latin typeface="Meiryo UI" panose="020B0604030504040204" pitchFamily="50" charset="-128"/>
                  <a:ea typeface="Meiryo UI" panose="020B0604030504040204" pitchFamily="50" charset="-128"/>
                </a:rPr>
                <a:t>＋</a:t>
              </a:r>
            </a:p>
          </p:txBody>
        </p:sp>
        <p:sp>
          <p:nvSpPr>
            <p:cNvPr id="165" name="正方形/長方形 164"/>
            <p:cNvSpPr/>
            <p:nvPr/>
          </p:nvSpPr>
          <p:spPr>
            <a:xfrm>
              <a:off x="1993665" y="1062084"/>
              <a:ext cx="1890000" cy="1417500"/>
            </a:xfrm>
            <a:prstGeom prst="rect">
              <a:avLst/>
            </a:prstGeom>
            <a:solidFill>
              <a:schemeClr val="tx1"/>
            </a:solidFill>
            <a:ln w="28575">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400" dirty="0">
                  <a:solidFill>
                    <a:srgbClr val="009242"/>
                  </a:solidFill>
                  <a:latin typeface="Meiryo UI" panose="020B0604030504040204" pitchFamily="50" charset="-128"/>
                  <a:ea typeface="Meiryo UI" panose="020B0604030504040204" pitchFamily="50" charset="-128"/>
                </a:rPr>
                <a:t>Stomach</a:t>
              </a:r>
              <a:endParaRPr lang="ja-JP" altLang="en-US" sz="2400" dirty="0">
                <a:solidFill>
                  <a:srgbClr val="009242"/>
                </a:solidFill>
                <a:latin typeface="Meiryo UI" panose="020B0604030504040204" pitchFamily="50" charset="-128"/>
                <a:ea typeface="Meiryo UI" panose="020B0604030504040204" pitchFamily="50" charset="-128"/>
              </a:endParaRPr>
            </a:p>
          </p:txBody>
        </p:sp>
        <p:sp>
          <p:nvSpPr>
            <p:cNvPr id="166" name="正方形/長方形 165"/>
            <p:cNvSpPr/>
            <p:nvPr/>
          </p:nvSpPr>
          <p:spPr>
            <a:xfrm>
              <a:off x="2938665" y="1986817"/>
              <a:ext cx="1890000" cy="1417500"/>
            </a:xfrm>
            <a:prstGeom prst="rect">
              <a:avLst/>
            </a:prstGeom>
            <a:solidFill>
              <a:schemeClr val="tx1"/>
            </a:solidFill>
            <a:ln w="28575">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a:solidFill>
                    <a:schemeClr val="bg1"/>
                  </a:solidFill>
                  <a:latin typeface="Meiryo UI" panose="020B0604030504040204" pitchFamily="50" charset="-128"/>
                  <a:ea typeface="Meiryo UI" panose="020B0604030504040204" pitchFamily="50" charset="-128"/>
                </a:rPr>
                <a:t>＋</a:t>
              </a:r>
            </a:p>
          </p:txBody>
        </p:sp>
        <p:sp>
          <p:nvSpPr>
            <p:cNvPr id="167" name="正方形/長方形 166"/>
            <p:cNvSpPr/>
            <p:nvPr/>
          </p:nvSpPr>
          <p:spPr>
            <a:xfrm>
              <a:off x="3883664" y="2906820"/>
              <a:ext cx="1890000" cy="1417500"/>
            </a:xfrm>
            <a:prstGeom prst="rect">
              <a:avLst/>
            </a:prstGeom>
            <a:solidFill>
              <a:schemeClr val="tx1"/>
            </a:solidFill>
            <a:ln w="28575">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400" dirty="0">
                  <a:solidFill>
                    <a:srgbClr val="FFFF00"/>
                  </a:solidFill>
                  <a:latin typeface="Meiryo UI" panose="020B0604030504040204" pitchFamily="50" charset="-128"/>
                  <a:ea typeface="Meiryo UI" panose="020B0604030504040204" pitchFamily="50" charset="-128"/>
                </a:rPr>
                <a:t>Anxiety</a:t>
              </a:r>
              <a:endParaRPr lang="ja-JP" altLang="en-US" sz="2400" dirty="0">
                <a:solidFill>
                  <a:srgbClr val="FFFF00"/>
                </a:solidFill>
                <a:latin typeface="Meiryo UI" panose="020B0604030504040204" pitchFamily="50" charset="-128"/>
                <a:ea typeface="Meiryo UI" panose="020B0604030504040204" pitchFamily="50" charset="-128"/>
              </a:endParaRPr>
            </a:p>
          </p:txBody>
        </p:sp>
        <p:cxnSp>
          <p:nvCxnSpPr>
            <p:cNvPr id="168" name="直線矢印コネクタ 167"/>
            <p:cNvCxnSpPr/>
            <p:nvPr/>
          </p:nvCxnSpPr>
          <p:spPr>
            <a:xfrm>
              <a:off x="956518" y="1559678"/>
              <a:ext cx="874125" cy="921375"/>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169" name="直線矢印コネクタ 168"/>
            <p:cNvCxnSpPr/>
            <p:nvPr/>
          </p:nvCxnSpPr>
          <p:spPr>
            <a:xfrm>
              <a:off x="1831749" y="2481878"/>
              <a:ext cx="874125" cy="921375"/>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170" name="直線コネクタ 169"/>
            <p:cNvCxnSpPr/>
            <p:nvPr/>
          </p:nvCxnSpPr>
          <p:spPr>
            <a:xfrm flipH="1">
              <a:off x="-366634" y="2479584"/>
              <a:ext cx="2360300" cy="0"/>
            </a:xfrm>
            <a:prstGeom prst="line">
              <a:avLst/>
            </a:prstGeom>
          </p:spPr>
          <p:style>
            <a:lnRef idx="1">
              <a:schemeClr val="dk1"/>
            </a:lnRef>
            <a:fillRef idx="0">
              <a:schemeClr val="dk1"/>
            </a:fillRef>
            <a:effectRef idx="0">
              <a:schemeClr val="dk1"/>
            </a:effectRef>
            <a:fontRef idx="minor">
              <a:schemeClr val="tx1"/>
            </a:fontRef>
          </p:style>
        </p:cxnSp>
        <p:cxnSp>
          <p:nvCxnSpPr>
            <p:cNvPr id="171" name="直線コネクタ 170"/>
            <p:cNvCxnSpPr/>
            <p:nvPr/>
          </p:nvCxnSpPr>
          <p:spPr>
            <a:xfrm flipH="1" flipV="1">
              <a:off x="445665" y="3399487"/>
              <a:ext cx="2493001" cy="4831"/>
            </a:xfrm>
            <a:prstGeom prst="line">
              <a:avLst/>
            </a:prstGeom>
          </p:spPr>
          <p:style>
            <a:lnRef idx="1">
              <a:schemeClr val="dk1"/>
            </a:lnRef>
            <a:fillRef idx="0">
              <a:schemeClr val="dk1"/>
            </a:fillRef>
            <a:effectRef idx="0">
              <a:schemeClr val="dk1"/>
            </a:effectRef>
            <a:fontRef idx="minor">
              <a:schemeClr val="tx1"/>
            </a:fontRef>
          </p:style>
        </p:cxnSp>
        <p:cxnSp>
          <p:nvCxnSpPr>
            <p:cNvPr id="172" name="直線矢印コネクタ 171"/>
            <p:cNvCxnSpPr/>
            <p:nvPr/>
          </p:nvCxnSpPr>
          <p:spPr>
            <a:xfrm>
              <a:off x="2705950" y="3404316"/>
              <a:ext cx="874125" cy="921375"/>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173" name="直線コネクタ 172"/>
            <p:cNvCxnSpPr/>
            <p:nvPr/>
          </p:nvCxnSpPr>
          <p:spPr>
            <a:xfrm flipH="1" flipV="1">
              <a:off x="1551430" y="4324320"/>
              <a:ext cx="2340000" cy="0"/>
            </a:xfrm>
            <a:prstGeom prst="line">
              <a:avLst/>
            </a:prstGeom>
          </p:spPr>
          <p:style>
            <a:lnRef idx="1">
              <a:schemeClr val="dk1"/>
            </a:lnRef>
            <a:fillRef idx="0">
              <a:schemeClr val="dk1"/>
            </a:fillRef>
            <a:effectRef idx="0">
              <a:schemeClr val="dk1"/>
            </a:effectRef>
            <a:fontRef idx="minor">
              <a:schemeClr val="tx1"/>
            </a:fontRef>
          </p:style>
        </p:cxnSp>
        <p:cxnSp>
          <p:nvCxnSpPr>
            <p:cNvPr id="174" name="直線コネクタ 173"/>
            <p:cNvCxnSpPr/>
            <p:nvPr/>
          </p:nvCxnSpPr>
          <p:spPr>
            <a:xfrm flipH="1">
              <a:off x="834629" y="1559680"/>
              <a:ext cx="517290" cy="0"/>
            </a:xfrm>
            <a:prstGeom prst="line">
              <a:avLst/>
            </a:prstGeom>
          </p:spPr>
          <p:style>
            <a:lnRef idx="1">
              <a:schemeClr val="dk1"/>
            </a:lnRef>
            <a:fillRef idx="0">
              <a:schemeClr val="dk1"/>
            </a:fillRef>
            <a:effectRef idx="0">
              <a:schemeClr val="dk1"/>
            </a:effectRef>
            <a:fontRef idx="minor">
              <a:schemeClr val="tx1"/>
            </a:fontRef>
          </p:style>
        </p:cxnSp>
        <p:sp>
          <p:nvSpPr>
            <p:cNvPr id="175" name="テキスト ボックス 174"/>
            <p:cNvSpPr txBox="1"/>
            <p:nvPr/>
          </p:nvSpPr>
          <p:spPr>
            <a:xfrm>
              <a:off x="-366634" y="2020365"/>
              <a:ext cx="1411248" cy="461665"/>
            </a:xfrm>
            <a:prstGeom prst="rect">
              <a:avLst/>
            </a:prstGeom>
            <a:noFill/>
          </p:spPr>
          <p:txBody>
            <a:bodyPr wrap="square" rtlCol="0">
              <a:spAutoFit/>
            </a:bodyPr>
            <a:lstStyle/>
            <a:p>
              <a:r>
                <a:rPr lang="en-US" altLang="ja-JP" sz="2400" dirty="0">
                  <a:latin typeface="Meiryo UI" panose="020B0604030504040204" pitchFamily="50" charset="-128"/>
                  <a:ea typeface="Meiryo UI" panose="020B0604030504040204" pitchFamily="50" charset="-128"/>
                </a:rPr>
                <a:t>1000ms</a:t>
              </a:r>
              <a:endParaRPr lang="ja-JP" altLang="en-US" sz="2400" dirty="0">
                <a:latin typeface="Meiryo UI" panose="020B0604030504040204" pitchFamily="50" charset="-128"/>
                <a:ea typeface="Meiryo UI" panose="020B0604030504040204" pitchFamily="50" charset="-128"/>
              </a:endParaRPr>
            </a:p>
          </p:txBody>
        </p:sp>
        <p:sp>
          <p:nvSpPr>
            <p:cNvPr id="176" name="テキスト ボックス 175"/>
            <p:cNvSpPr txBox="1"/>
            <p:nvPr/>
          </p:nvSpPr>
          <p:spPr>
            <a:xfrm>
              <a:off x="445665" y="2573081"/>
              <a:ext cx="1548000" cy="830997"/>
            </a:xfrm>
            <a:prstGeom prst="rect">
              <a:avLst/>
            </a:prstGeom>
            <a:noFill/>
          </p:spPr>
          <p:txBody>
            <a:bodyPr wrap="square" rtlCol="0">
              <a:spAutoFit/>
            </a:bodyPr>
            <a:lstStyle/>
            <a:p>
              <a:r>
                <a:rPr lang="en-US" altLang="ja-JP" sz="2400" dirty="0">
                  <a:latin typeface="Meiryo UI" panose="020B0604030504040204" pitchFamily="50" charset="-128"/>
                  <a:ea typeface="Meiryo UI" panose="020B0604030504040204" pitchFamily="50" charset="-128"/>
                </a:rPr>
                <a:t>5000ms/response</a:t>
              </a:r>
              <a:endParaRPr lang="ja-JP" altLang="en-US" sz="2400" dirty="0">
                <a:latin typeface="Meiryo UI" panose="020B0604030504040204" pitchFamily="50" charset="-128"/>
                <a:ea typeface="Meiryo UI" panose="020B0604030504040204" pitchFamily="50" charset="-128"/>
              </a:endParaRPr>
            </a:p>
          </p:txBody>
        </p:sp>
        <p:sp>
          <p:nvSpPr>
            <p:cNvPr id="177" name="テキスト ボックス 176"/>
            <p:cNvSpPr txBox="1"/>
            <p:nvPr/>
          </p:nvSpPr>
          <p:spPr>
            <a:xfrm>
              <a:off x="1531451" y="3859197"/>
              <a:ext cx="1404000" cy="461665"/>
            </a:xfrm>
            <a:prstGeom prst="rect">
              <a:avLst/>
            </a:prstGeom>
            <a:noFill/>
          </p:spPr>
          <p:txBody>
            <a:bodyPr wrap="square" rtlCol="0">
              <a:spAutoFit/>
            </a:bodyPr>
            <a:lstStyle/>
            <a:p>
              <a:r>
                <a:rPr lang="en-US" altLang="ja-JP" sz="2400" dirty="0">
                  <a:latin typeface="Meiryo UI" panose="020B0604030504040204" pitchFamily="50" charset="-128"/>
                  <a:ea typeface="Meiryo UI" panose="020B0604030504040204" pitchFamily="50" charset="-128"/>
                </a:rPr>
                <a:t>1000ms</a:t>
              </a:r>
              <a:endParaRPr lang="ja-JP" altLang="en-US" sz="2400" dirty="0">
                <a:latin typeface="Meiryo UI" panose="020B0604030504040204" pitchFamily="50" charset="-128"/>
                <a:ea typeface="Meiryo UI" panose="020B0604030504040204" pitchFamily="50" charset="-128"/>
              </a:endParaRPr>
            </a:p>
          </p:txBody>
        </p:sp>
      </p:grpSp>
      <p:sp>
        <p:nvSpPr>
          <p:cNvPr id="178" name="テキスト ボックス 177"/>
          <p:cNvSpPr txBox="1"/>
          <p:nvPr/>
        </p:nvSpPr>
        <p:spPr>
          <a:xfrm>
            <a:off x="15924148" y="20595326"/>
            <a:ext cx="14073191" cy="5201424"/>
          </a:xfrm>
          <a:prstGeom prst="rect">
            <a:avLst/>
          </a:prstGeom>
          <a:noFill/>
        </p:spPr>
        <p:txBody>
          <a:bodyPr wrap="square" rtlCol="0">
            <a:spAutoFit/>
          </a:bodyPr>
          <a:lstStyle/>
          <a:p>
            <a:r>
              <a:rPr lang="en-US" altLang="ja-JP" sz="4400" b="1" i="1" dirty="0" smtClean="0">
                <a:latin typeface="Meiryo UI" panose="020B0604030504040204" pitchFamily="50" charset="-128"/>
                <a:ea typeface="Meiryo UI" panose="020B0604030504040204" pitchFamily="50" charset="-128"/>
              </a:rPr>
              <a:t>Questionnaires</a:t>
            </a:r>
          </a:p>
          <a:p>
            <a:pPr marL="571500" indent="-571500">
              <a:buFont typeface="Arial" panose="020B0604020202020204" pitchFamily="34" charset="0"/>
              <a:buChar char="•"/>
            </a:pPr>
            <a:r>
              <a:rPr lang="en-US" altLang="ja-JP" sz="3200" b="1" dirty="0" smtClean="0">
                <a:latin typeface="Meiryo UI" panose="020B0604030504040204" pitchFamily="50" charset="-128"/>
                <a:ea typeface="Meiryo UI" panose="020B0604030504040204" pitchFamily="50" charset="-128"/>
              </a:rPr>
              <a:t>IBSSI</a:t>
            </a:r>
            <a:r>
              <a:rPr lang="en-US" altLang="ja-JP" sz="2800" dirty="0" smtClean="0">
                <a:latin typeface="Meiryo UI" panose="020B0604030504040204" pitchFamily="50" charset="-128"/>
                <a:ea typeface="Meiryo UI" panose="020B0604030504040204" pitchFamily="50" charset="-128"/>
              </a:rPr>
              <a:t> </a:t>
            </a:r>
            <a:r>
              <a:rPr lang="en-US" altLang="ja-JP" sz="3200" dirty="0" smtClean="0">
                <a:latin typeface="Meiryo UI" panose="020B0604030504040204" pitchFamily="50" charset="-128"/>
                <a:ea typeface="Meiryo UI" panose="020B0604030504040204" pitchFamily="50" charset="-128"/>
              </a:rPr>
              <a:t>(Irritable Bowel Syndrome Severity Index)</a:t>
            </a:r>
            <a:endParaRPr lang="en-US" altLang="ja-JP" sz="2800" dirty="0" smtClean="0">
              <a:latin typeface="Meiryo UI" panose="020B0604030504040204" pitchFamily="50" charset="-128"/>
              <a:ea typeface="Meiryo UI" panose="020B0604030504040204" pitchFamily="50" charset="-128"/>
            </a:endParaRPr>
          </a:p>
          <a:p>
            <a:pPr marL="571500" indent="-571500">
              <a:buFont typeface="Arial" panose="020B0604020202020204" pitchFamily="34" charset="0"/>
              <a:buChar char="•"/>
            </a:pPr>
            <a:r>
              <a:rPr lang="en-US" altLang="ja-JP" sz="3200" b="1" dirty="0" smtClean="0">
                <a:latin typeface="Meiryo UI" panose="020B0604030504040204" pitchFamily="50" charset="-128"/>
                <a:ea typeface="Meiryo UI" panose="020B0604030504040204" pitchFamily="50" charset="-128"/>
              </a:rPr>
              <a:t>IBSQOL </a:t>
            </a:r>
            <a:r>
              <a:rPr lang="en-US" altLang="ja-JP" sz="3200" dirty="0" smtClean="0">
                <a:latin typeface="Meiryo UI" panose="020B0604030504040204" pitchFamily="50" charset="-128"/>
                <a:ea typeface="Meiryo UI" panose="020B0604030504040204" pitchFamily="50" charset="-128"/>
              </a:rPr>
              <a:t> (Irritable </a:t>
            </a:r>
            <a:r>
              <a:rPr lang="en-US" altLang="ja-JP" sz="3200" dirty="0">
                <a:latin typeface="Meiryo UI" panose="020B0604030504040204" pitchFamily="50" charset="-128"/>
                <a:ea typeface="Meiryo UI" panose="020B0604030504040204" pitchFamily="50" charset="-128"/>
              </a:rPr>
              <a:t>Bowel Syndrome </a:t>
            </a:r>
            <a:r>
              <a:rPr lang="en-US" altLang="ja-JP" sz="3200" dirty="0" smtClean="0">
                <a:latin typeface="Meiryo UI" panose="020B0604030504040204" pitchFamily="50" charset="-128"/>
                <a:ea typeface="Meiryo UI" panose="020B0604030504040204" pitchFamily="50" charset="-128"/>
              </a:rPr>
              <a:t>Quality Of Life)</a:t>
            </a:r>
          </a:p>
          <a:p>
            <a:pPr marL="571500" indent="-571500">
              <a:buFont typeface="Arial" panose="020B0604020202020204" pitchFamily="34" charset="0"/>
              <a:buChar char="•"/>
            </a:pPr>
            <a:r>
              <a:rPr lang="en-US" altLang="ja-JP" sz="3200" b="1" dirty="0" smtClean="0">
                <a:latin typeface="Meiryo UI" panose="020B0604030504040204" pitchFamily="50" charset="-128"/>
                <a:ea typeface="Meiryo UI" panose="020B0604030504040204" pitchFamily="50" charset="-128"/>
              </a:rPr>
              <a:t>SF-36 </a:t>
            </a:r>
            <a:r>
              <a:rPr lang="en-US" altLang="ja-JP" sz="3200" dirty="0" smtClean="0">
                <a:latin typeface="Meiryo UI" panose="020B0604030504040204" pitchFamily="50" charset="-128"/>
                <a:ea typeface="Meiryo UI" panose="020B0604030504040204" pitchFamily="50" charset="-128"/>
              </a:rPr>
              <a:t>(Medical outcomes Study Short Form 36)</a:t>
            </a:r>
          </a:p>
          <a:p>
            <a:pPr marL="571500" indent="-571500">
              <a:buFont typeface="Arial" panose="020B0604020202020204" pitchFamily="34" charset="0"/>
              <a:buChar char="•"/>
            </a:pPr>
            <a:r>
              <a:rPr lang="en-US" altLang="ja-JP" sz="3200" b="1" dirty="0" smtClean="0">
                <a:latin typeface="Meiryo UI" panose="020B0604030504040204" pitchFamily="50" charset="-128"/>
                <a:ea typeface="Meiryo UI" panose="020B0604030504040204" pitchFamily="50" charset="-128"/>
              </a:rPr>
              <a:t>BDI </a:t>
            </a:r>
            <a:r>
              <a:rPr lang="en-US" altLang="ja-JP" sz="3200" dirty="0" smtClean="0">
                <a:latin typeface="Meiryo UI" panose="020B0604030504040204" pitchFamily="50" charset="-128"/>
                <a:ea typeface="Meiryo UI" panose="020B0604030504040204" pitchFamily="50" charset="-128"/>
              </a:rPr>
              <a:t>(Beck’s </a:t>
            </a:r>
            <a:r>
              <a:rPr lang="en-US" altLang="ja-JP" sz="3200" dirty="0">
                <a:latin typeface="Meiryo UI" panose="020B0604030504040204" pitchFamily="50" charset="-128"/>
                <a:ea typeface="Meiryo UI" panose="020B0604030504040204" pitchFamily="50" charset="-128"/>
              </a:rPr>
              <a:t>Depression Inventory </a:t>
            </a:r>
            <a:r>
              <a:rPr lang="en-US" altLang="ja-JP" sz="3200" dirty="0" smtClean="0">
                <a:latin typeface="Meiryo UI" panose="020B0604030504040204" pitchFamily="50" charset="-128"/>
                <a:ea typeface="Meiryo UI" panose="020B0604030504040204" pitchFamily="50" charset="-128"/>
              </a:rPr>
              <a:t>– II)</a:t>
            </a:r>
          </a:p>
          <a:p>
            <a:pPr marL="571500" indent="-571500">
              <a:buFont typeface="Arial" panose="020B0604020202020204" pitchFamily="34" charset="0"/>
              <a:buChar char="•"/>
            </a:pPr>
            <a:r>
              <a:rPr lang="en-US" altLang="ja-JP" sz="3200" b="1" dirty="0" smtClean="0">
                <a:latin typeface="Meiryo UI" panose="020B0604030504040204" pitchFamily="50" charset="-128"/>
                <a:ea typeface="Meiryo UI" panose="020B0604030504040204" pitchFamily="50" charset="-128"/>
              </a:rPr>
              <a:t>STAI</a:t>
            </a:r>
            <a:r>
              <a:rPr lang="en-US" altLang="ja-JP" sz="3200" dirty="0" smtClean="0">
                <a:latin typeface="Meiryo UI" panose="020B0604030504040204" pitchFamily="50" charset="-128"/>
                <a:ea typeface="Meiryo UI" panose="020B0604030504040204" pitchFamily="50" charset="-128"/>
              </a:rPr>
              <a:t> </a:t>
            </a:r>
            <a:r>
              <a:rPr lang="en-US" altLang="ja-JP" sz="3200" dirty="0">
                <a:latin typeface="Meiryo UI" panose="020B0604030504040204" pitchFamily="50" charset="-128"/>
                <a:ea typeface="Meiryo UI" panose="020B0604030504040204" pitchFamily="50" charset="-128"/>
              </a:rPr>
              <a:t>(</a:t>
            </a:r>
            <a:r>
              <a:rPr lang="en-US" altLang="ja-JP" sz="3200" dirty="0" smtClean="0">
                <a:latin typeface="Meiryo UI" panose="020B0604030504040204" pitchFamily="50" charset="-128"/>
                <a:ea typeface="Meiryo UI" panose="020B0604030504040204" pitchFamily="50" charset="-128"/>
              </a:rPr>
              <a:t>State-Trait </a:t>
            </a:r>
            <a:r>
              <a:rPr lang="en-US" altLang="ja-JP" sz="3200" dirty="0">
                <a:latin typeface="Meiryo UI" panose="020B0604030504040204" pitchFamily="50" charset="-128"/>
                <a:ea typeface="Meiryo UI" panose="020B0604030504040204" pitchFamily="50" charset="-128"/>
              </a:rPr>
              <a:t>Anxiety </a:t>
            </a:r>
            <a:r>
              <a:rPr lang="en-US" altLang="ja-JP" sz="3200" dirty="0" smtClean="0">
                <a:latin typeface="Meiryo UI" panose="020B0604030504040204" pitchFamily="50" charset="-128"/>
                <a:ea typeface="Meiryo UI" panose="020B0604030504040204" pitchFamily="50" charset="-128"/>
              </a:rPr>
              <a:t>Inventory)</a:t>
            </a:r>
          </a:p>
          <a:p>
            <a:pPr marL="571500" indent="-571500">
              <a:buFont typeface="Arial" panose="020B0604020202020204" pitchFamily="34" charset="0"/>
              <a:buChar char="•"/>
            </a:pPr>
            <a:r>
              <a:rPr lang="en-US" altLang="ja-JP" sz="3200" b="1" dirty="0" smtClean="0">
                <a:latin typeface="Meiryo UI" panose="020B0604030504040204" pitchFamily="50" charset="-128"/>
                <a:ea typeface="Meiryo UI" panose="020B0604030504040204" pitchFamily="50" charset="-128"/>
              </a:rPr>
              <a:t>ASI</a:t>
            </a:r>
            <a:r>
              <a:rPr lang="en-US" altLang="ja-JP" sz="3200" dirty="0" smtClean="0">
                <a:latin typeface="Meiryo UI" panose="020B0604030504040204" pitchFamily="50" charset="-128"/>
                <a:ea typeface="Meiryo UI" panose="020B0604030504040204" pitchFamily="50" charset="-128"/>
              </a:rPr>
              <a:t> (Anxiety </a:t>
            </a:r>
            <a:r>
              <a:rPr lang="en-US" altLang="ja-JP" sz="3200" dirty="0">
                <a:latin typeface="Meiryo UI" panose="020B0604030504040204" pitchFamily="50" charset="-128"/>
                <a:ea typeface="Meiryo UI" panose="020B0604030504040204" pitchFamily="50" charset="-128"/>
              </a:rPr>
              <a:t>Sensitivity </a:t>
            </a:r>
            <a:r>
              <a:rPr lang="en-US" altLang="ja-JP" sz="3200" dirty="0" smtClean="0">
                <a:latin typeface="Meiryo UI" panose="020B0604030504040204" pitchFamily="50" charset="-128"/>
                <a:ea typeface="Meiryo UI" panose="020B0604030504040204" pitchFamily="50" charset="-128"/>
              </a:rPr>
              <a:t>Inventory)</a:t>
            </a:r>
          </a:p>
          <a:p>
            <a:pPr marL="571500" indent="-571500">
              <a:buFont typeface="Arial" panose="020B0604020202020204" pitchFamily="34" charset="0"/>
              <a:buChar char="•"/>
            </a:pPr>
            <a:r>
              <a:rPr lang="en-US" altLang="ja-JP" sz="3200" b="1" dirty="0" smtClean="0">
                <a:latin typeface="Meiryo UI" panose="020B0604030504040204" pitchFamily="50" charset="-128"/>
                <a:ea typeface="Meiryo UI" panose="020B0604030504040204" pitchFamily="50" charset="-128"/>
              </a:rPr>
              <a:t>AAQ</a:t>
            </a:r>
            <a:r>
              <a:rPr lang="en-US" altLang="ja-JP" sz="3200" dirty="0" smtClean="0">
                <a:latin typeface="Meiryo UI" panose="020B0604030504040204" pitchFamily="50" charset="-128"/>
                <a:ea typeface="Meiryo UI" panose="020B0604030504040204" pitchFamily="50" charset="-128"/>
              </a:rPr>
              <a:t> </a:t>
            </a:r>
            <a:r>
              <a:rPr lang="en-US" altLang="ja-JP" sz="3200" dirty="0">
                <a:latin typeface="Meiryo UI" panose="020B0604030504040204" pitchFamily="50" charset="-128"/>
                <a:ea typeface="Meiryo UI" panose="020B0604030504040204" pitchFamily="50" charset="-128"/>
              </a:rPr>
              <a:t>(</a:t>
            </a:r>
            <a:r>
              <a:rPr lang="fr-FR" altLang="ja-JP" sz="3200" dirty="0" smtClean="0">
                <a:latin typeface="Meiryo UI" panose="020B0604030504040204" pitchFamily="50" charset="-128"/>
                <a:ea typeface="Meiryo UI" panose="020B0604030504040204" pitchFamily="50" charset="-128"/>
              </a:rPr>
              <a:t>Acceptance </a:t>
            </a:r>
            <a:r>
              <a:rPr lang="fr-FR" altLang="ja-JP" sz="3200" dirty="0">
                <a:latin typeface="Meiryo UI" panose="020B0604030504040204" pitchFamily="50" charset="-128"/>
                <a:ea typeface="Meiryo UI" panose="020B0604030504040204" pitchFamily="50" charset="-128"/>
              </a:rPr>
              <a:t>and Action Questionnaire – </a:t>
            </a:r>
            <a:r>
              <a:rPr lang="fr-FR" altLang="ja-JP" sz="3200" dirty="0" smtClean="0">
                <a:latin typeface="Meiryo UI" panose="020B0604030504040204" pitchFamily="50" charset="-128"/>
                <a:ea typeface="Meiryo UI" panose="020B0604030504040204" pitchFamily="50" charset="-128"/>
              </a:rPr>
              <a:t>II</a:t>
            </a:r>
            <a:r>
              <a:rPr lang="en-US" altLang="ja-JP" sz="3200" dirty="0" smtClean="0">
                <a:latin typeface="Meiryo UI" panose="020B0604030504040204" pitchFamily="50" charset="-128"/>
                <a:ea typeface="Meiryo UI" panose="020B0604030504040204" pitchFamily="50" charset="-128"/>
              </a:rPr>
              <a:t>)</a:t>
            </a:r>
          </a:p>
          <a:p>
            <a:pPr marL="571500" indent="-571500">
              <a:buFont typeface="Arial" panose="020B0604020202020204" pitchFamily="34" charset="0"/>
              <a:buChar char="•"/>
            </a:pPr>
            <a:r>
              <a:rPr lang="en-US" altLang="ja-JP" sz="3200" b="1" dirty="0" smtClean="0">
                <a:latin typeface="Meiryo UI" panose="020B0604030504040204" pitchFamily="50" charset="-128"/>
                <a:ea typeface="Meiryo UI" panose="020B0604030504040204" pitchFamily="50" charset="-128"/>
              </a:rPr>
              <a:t>CFQ </a:t>
            </a:r>
            <a:r>
              <a:rPr lang="en-US" altLang="ja-JP" sz="3200" dirty="0" smtClean="0">
                <a:latin typeface="Meiryo UI" panose="020B0604030504040204" pitchFamily="50" charset="-128"/>
                <a:ea typeface="Meiryo UI" panose="020B0604030504040204" pitchFamily="50" charset="-128"/>
              </a:rPr>
              <a:t>(Cognitive </a:t>
            </a:r>
            <a:r>
              <a:rPr lang="en-US" altLang="ja-JP" sz="3200" dirty="0">
                <a:latin typeface="Meiryo UI" panose="020B0604030504040204" pitchFamily="50" charset="-128"/>
                <a:ea typeface="Meiryo UI" panose="020B0604030504040204" pitchFamily="50" charset="-128"/>
              </a:rPr>
              <a:t>Fusion </a:t>
            </a:r>
            <a:r>
              <a:rPr lang="en-US" altLang="ja-JP" sz="3200" dirty="0" smtClean="0">
                <a:latin typeface="Meiryo UI" panose="020B0604030504040204" pitchFamily="50" charset="-128"/>
                <a:ea typeface="Meiryo UI" panose="020B0604030504040204" pitchFamily="50" charset="-128"/>
              </a:rPr>
              <a:t>Questionnaire)</a:t>
            </a:r>
          </a:p>
          <a:p>
            <a:pPr marL="571500" indent="-571500">
              <a:buFont typeface="Arial" panose="020B0604020202020204" pitchFamily="34" charset="0"/>
              <a:buChar char="•"/>
            </a:pPr>
            <a:r>
              <a:rPr lang="en-US" altLang="ja-JP" sz="3200" b="1" dirty="0" smtClean="0">
                <a:latin typeface="Meiryo UI" panose="020B0604030504040204" pitchFamily="50" charset="-128"/>
                <a:ea typeface="Meiryo UI" panose="020B0604030504040204" pitchFamily="50" charset="-128"/>
              </a:rPr>
              <a:t>FFMQ </a:t>
            </a:r>
            <a:r>
              <a:rPr lang="en-US" altLang="ja-JP" sz="3200" dirty="0" smtClean="0">
                <a:latin typeface="Meiryo UI" panose="020B0604030504040204" pitchFamily="50" charset="-128"/>
                <a:ea typeface="Meiryo UI" panose="020B0604030504040204" pitchFamily="50" charset="-128"/>
              </a:rPr>
              <a:t>(Five-Facet Mindfulness Questionnaire)</a:t>
            </a:r>
          </a:p>
        </p:txBody>
      </p:sp>
      <p:grpSp>
        <p:nvGrpSpPr>
          <p:cNvPr id="179" name="グループ化 178"/>
          <p:cNvGrpSpPr/>
          <p:nvPr/>
        </p:nvGrpSpPr>
        <p:grpSpPr>
          <a:xfrm>
            <a:off x="746396" y="10237579"/>
            <a:ext cx="14190456" cy="3105703"/>
            <a:chOff x="366335" y="22022952"/>
            <a:chExt cx="14594628" cy="3105703"/>
          </a:xfrm>
        </p:grpSpPr>
        <p:sp>
          <p:nvSpPr>
            <p:cNvPr id="180" name="テキスト ボックス 179"/>
            <p:cNvSpPr txBox="1"/>
            <p:nvPr/>
          </p:nvSpPr>
          <p:spPr>
            <a:xfrm>
              <a:off x="366335" y="22022952"/>
              <a:ext cx="14390612" cy="830997"/>
            </a:xfrm>
            <a:prstGeom prst="rect">
              <a:avLst/>
            </a:prstGeom>
            <a:noFill/>
          </p:spPr>
          <p:txBody>
            <a:bodyPr wrap="square" rtlCol="0">
              <a:spAutoFit/>
            </a:bodyPr>
            <a:lstStyle/>
            <a:p>
              <a:r>
                <a:rPr lang="en-US" altLang="ja-JP" sz="4400" b="1" i="1" dirty="0" smtClean="0">
                  <a:latin typeface="Meiryo UI" panose="020B0604030504040204" pitchFamily="50" charset="-128"/>
                  <a:ea typeface="Meiryo UI" panose="020B0604030504040204" pitchFamily="50" charset="-128"/>
                </a:rPr>
                <a:t>Participants</a:t>
              </a:r>
              <a:r>
                <a:rPr lang="en-US" altLang="ja-JP" sz="4800" b="1" dirty="0" smtClean="0">
                  <a:solidFill>
                    <a:srgbClr val="6F8B3D"/>
                  </a:solidFill>
                  <a:latin typeface="Meiryo UI" panose="020B0604030504040204" pitchFamily="50" charset="-128"/>
                  <a:ea typeface="Meiryo UI" panose="020B0604030504040204" pitchFamily="50" charset="-128"/>
                </a:rPr>
                <a:t> </a:t>
              </a:r>
            </a:p>
          </p:txBody>
        </p:sp>
        <p:sp>
          <p:nvSpPr>
            <p:cNvPr id="181" name="テキスト ボックス 180"/>
            <p:cNvSpPr txBox="1"/>
            <p:nvPr/>
          </p:nvSpPr>
          <p:spPr>
            <a:xfrm>
              <a:off x="366335" y="22820331"/>
              <a:ext cx="14594628" cy="2308324"/>
            </a:xfrm>
            <a:prstGeom prst="rect">
              <a:avLst/>
            </a:prstGeom>
            <a:noFill/>
          </p:spPr>
          <p:txBody>
            <a:bodyPr wrap="square" rtlCol="0">
              <a:spAutoFit/>
            </a:bodyPr>
            <a:lstStyle/>
            <a:p>
              <a:pPr marL="571500" indent="-571500">
                <a:buFont typeface="Arial" panose="020B0604020202020204" pitchFamily="34" charset="0"/>
                <a:buChar char="•"/>
              </a:pPr>
              <a:r>
                <a:rPr lang="en-US" altLang="ja-JP" sz="3600" b="1" dirty="0" smtClean="0">
                  <a:latin typeface="Meiryo UI" panose="020B0604030504040204" pitchFamily="50" charset="-128"/>
                  <a:ea typeface="Meiryo UI" panose="020B0604030504040204" pitchFamily="50" charset="-128"/>
                </a:rPr>
                <a:t>Participants with IBS</a:t>
              </a:r>
              <a:r>
                <a:rPr lang="en-US" altLang="ja-JP" sz="3600" dirty="0" smtClean="0">
                  <a:latin typeface="Meiryo UI" panose="020B0604030504040204" pitchFamily="50" charset="-128"/>
                  <a:ea typeface="Meiryo UI" panose="020B0604030504040204" pitchFamily="50" charset="-128"/>
                </a:rPr>
                <a:t>: 35 undergraduates who scored above the clinical cutoff on an IBS-SI screening.</a:t>
              </a:r>
            </a:p>
            <a:p>
              <a:pPr marL="571500" indent="-571500">
                <a:buFont typeface="Arial" panose="020B0604020202020204" pitchFamily="34" charset="0"/>
                <a:buChar char="•"/>
              </a:pPr>
              <a:r>
                <a:rPr lang="en-US" altLang="ja-JP" sz="3600" b="1" dirty="0" smtClean="0">
                  <a:latin typeface="Meiryo UI" panose="020B0604030504040204" pitchFamily="50" charset="-128"/>
                  <a:ea typeface="Meiryo UI" panose="020B0604030504040204" pitchFamily="50" charset="-128"/>
                </a:rPr>
                <a:t>Healthy Controls</a:t>
              </a:r>
              <a:r>
                <a:rPr lang="en-US" altLang="ja-JP" sz="3600" dirty="0" smtClean="0">
                  <a:latin typeface="Meiryo UI" panose="020B0604030504040204" pitchFamily="50" charset="-128"/>
                  <a:ea typeface="Meiryo UI" panose="020B0604030504040204" pitchFamily="50" charset="-128"/>
                </a:rPr>
                <a:t> (HC): 35 undergraduates who scored below the clinical cutoff on an IBS-SI screening.</a:t>
              </a:r>
            </a:p>
          </p:txBody>
        </p:sp>
      </p:grpSp>
      <p:grpSp>
        <p:nvGrpSpPr>
          <p:cNvPr id="182" name="グループ化 181"/>
          <p:cNvGrpSpPr/>
          <p:nvPr/>
        </p:nvGrpSpPr>
        <p:grpSpPr>
          <a:xfrm>
            <a:off x="745567" y="13343293"/>
            <a:ext cx="14835303" cy="12435425"/>
            <a:chOff x="325816" y="25097292"/>
            <a:chExt cx="14912937" cy="12546614"/>
          </a:xfrm>
        </p:grpSpPr>
        <p:sp>
          <p:nvSpPr>
            <p:cNvPr id="183" name="テキスト ボックス 182"/>
            <p:cNvSpPr txBox="1"/>
            <p:nvPr/>
          </p:nvSpPr>
          <p:spPr>
            <a:xfrm>
              <a:off x="325816" y="25097292"/>
              <a:ext cx="14642794" cy="5806883"/>
            </a:xfrm>
            <a:prstGeom prst="rect">
              <a:avLst/>
            </a:prstGeom>
            <a:noFill/>
          </p:spPr>
          <p:txBody>
            <a:bodyPr wrap="square" rtlCol="0">
              <a:spAutoFit/>
            </a:bodyPr>
            <a:lstStyle/>
            <a:p>
              <a:r>
                <a:rPr kumimoji="1" lang="en-US" altLang="ja-JP" sz="4400" b="1" i="1" dirty="0" smtClean="0">
                  <a:latin typeface="Meiryo UI" panose="020B0604030504040204" pitchFamily="50" charset="-128"/>
                  <a:ea typeface="Meiryo UI" panose="020B0604030504040204" pitchFamily="50" charset="-128"/>
                </a:rPr>
                <a:t>The modified Stroop task</a:t>
              </a:r>
            </a:p>
            <a:p>
              <a:r>
                <a:rPr lang="en-US" altLang="ja-JP" sz="3600" dirty="0" smtClean="0">
                  <a:latin typeface="Meiryo UI" panose="020B0604030504040204" pitchFamily="50" charset="-128"/>
                  <a:ea typeface="Meiryo UI" panose="020B0604030504040204" pitchFamily="50" charset="-128"/>
                </a:rPr>
                <a:t>     We used the modified Stroop task for measuring </a:t>
              </a:r>
              <a:r>
                <a:rPr lang="en-US" altLang="ja-JP" sz="3600" b="1" dirty="0" smtClean="0">
                  <a:latin typeface="Meiryo UI" panose="020B0604030504040204" pitchFamily="50" charset="-128"/>
                  <a:ea typeface="Meiryo UI" panose="020B0604030504040204" pitchFamily="50" charset="-128"/>
                </a:rPr>
                <a:t>attentional bias</a:t>
              </a:r>
              <a:r>
                <a:rPr lang="en-US" altLang="ja-JP" sz="3600" dirty="0" smtClean="0">
                  <a:latin typeface="Meiryo UI" panose="020B0604030504040204" pitchFamily="50" charset="-128"/>
                  <a:ea typeface="Meiryo UI" panose="020B0604030504040204" pitchFamily="50" charset="-128"/>
                </a:rPr>
                <a:t>. We measured participants’ </a:t>
              </a:r>
              <a:r>
                <a:rPr lang="en-US" altLang="ja-JP" sz="3600" b="1" dirty="0" smtClean="0">
                  <a:latin typeface="Meiryo UI" panose="020B0604030504040204" pitchFamily="50" charset="-128"/>
                  <a:ea typeface="Meiryo UI" panose="020B0604030504040204" pitchFamily="50" charset="-128"/>
                </a:rPr>
                <a:t>Reaction Time </a:t>
              </a:r>
              <a:r>
                <a:rPr lang="en-US" altLang="ja-JP" sz="3600" dirty="0" smtClean="0">
                  <a:latin typeface="Meiryo UI" panose="020B0604030504040204" pitchFamily="50" charset="-128"/>
                  <a:ea typeface="Meiryo UI" panose="020B0604030504040204" pitchFamily="50" charset="-128"/>
                </a:rPr>
                <a:t>(</a:t>
              </a:r>
              <a:r>
                <a:rPr lang="en-US" altLang="ja-JP" sz="3600" b="1" dirty="0" smtClean="0">
                  <a:latin typeface="Meiryo UI" panose="020B0604030504040204" pitchFamily="50" charset="-128"/>
                  <a:ea typeface="Meiryo UI" panose="020B0604030504040204" pitchFamily="50" charset="-128"/>
                </a:rPr>
                <a:t>RT</a:t>
              </a:r>
              <a:r>
                <a:rPr lang="en-US" altLang="ja-JP" sz="3600" dirty="0" smtClean="0">
                  <a:latin typeface="Meiryo UI" panose="020B0604030504040204" pitchFamily="50" charset="-128"/>
                  <a:ea typeface="Meiryo UI" panose="020B0604030504040204" pitchFamily="50" charset="-128"/>
                </a:rPr>
                <a:t>) and </a:t>
              </a:r>
              <a:r>
                <a:rPr lang="en-US" altLang="ja-JP" sz="3600" b="1" dirty="0" smtClean="0">
                  <a:latin typeface="Meiryo UI" panose="020B0604030504040204" pitchFamily="50" charset="-128"/>
                  <a:ea typeface="Meiryo UI" panose="020B0604030504040204" pitchFamily="50" charset="-128"/>
                </a:rPr>
                <a:t>errors</a:t>
              </a:r>
              <a:r>
                <a:rPr lang="en-US" altLang="ja-JP" sz="3600" dirty="0" smtClean="0">
                  <a:latin typeface="Meiryo UI" panose="020B0604030504040204" pitchFamily="50" charset="-128"/>
                  <a:ea typeface="Meiryo UI" panose="020B0604030504040204" pitchFamily="50" charset="-128"/>
                </a:rPr>
                <a:t> in each session. This task consisted of a practice session and a test session. Task stimuli were words displayed at random in 4 colors (</a:t>
              </a:r>
              <a:r>
                <a:rPr lang="en-US" altLang="ja-JP" sz="3600" dirty="0" smtClean="0">
                  <a:solidFill>
                    <a:srgbClr val="FF0000"/>
                  </a:solidFill>
                  <a:latin typeface="Meiryo UI" panose="020B0604030504040204" pitchFamily="50" charset="-128"/>
                  <a:ea typeface="Meiryo UI" panose="020B0604030504040204" pitchFamily="50" charset="-128"/>
                </a:rPr>
                <a:t>red</a:t>
              </a:r>
              <a:r>
                <a:rPr lang="en-US" altLang="ja-JP" sz="3600" dirty="0" smtClean="0">
                  <a:latin typeface="Meiryo UI" panose="020B0604030504040204" pitchFamily="50" charset="-128"/>
                  <a:ea typeface="Meiryo UI" panose="020B0604030504040204" pitchFamily="50" charset="-128"/>
                </a:rPr>
                <a:t>, </a:t>
              </a:r>
              <a:r>
                <a:rPr lang="en-US" altLang="ja-JP" sz="3600" dirty="0" smtClean="0">
                  <a:solidFill>
                    <a:schemeClr val="tx2"/>
                  </a:solidFill>
                  <a:latin typeface="Meiryo UI" panose="020B0604030504040204" pitchFamily="50" charset="-128"/>
                  <a:ea typeface="Meiryo UI" panose="020B0604030504040204" pitchFamily="50" charset="-128"/>
                </a:rPr>
                <a:t>blue</a:t>
              </a:r>
              <a:r>
                <a:rPr lang="en-US" altLang="ja-JP" sz="3600" dirty="0" smtClean="0">
                  <a:latin typeface="Meiryo UI" panose="020B0604030504040204" pitchFamily="50" charset="-128"/>
                  <a:ea typeface="Meiryo UI" panose="020B0604030504040204" pitchFamily="50" charset="-128"/>
                </a:rPr>
                <a:t>, </a:t>
              </a:r>
              <a:r>
                <a:rPr lang="en-US" altLang="ja-JP" sz="3600" dirty="0" smtClean="0">
                  <a:solidFill>
                    <a:srgbClr val="00B050"/>
                  </a:solidFill>
                  <a:latin typeface="Meiryo UI" panose="020B0604030504040204" pitchFamily="50" charset="-128"/>
                  <a:ea typeface="Meiryo UI" panose="020B0604030504040204" pitchFamily="50" charset="-128"/>
                </a:rPr>
                <a:t>green</a:t>
              </a:r>
              <a:r>
                <a:rPr lang="en-US" altLang="ja-JP" sz="3600" dirty="0" smtClean="0">
                  <a:latin typeface="Meiryo UI" panose="020B0604030504040204" pitchFamily="50" charset="-128"/>
                  <a:ea typeface="Meiryo UI" panose="020B0604030504040204" pitchFamily="50" charset="-128"/>
                </a:rPr>
                <a:t>, </a:t>
              </a:r>
              <a:r>
                <a:rPr lang="en-US" altLang="ja-JP" sz="3600" dirty="0" smtClean="0">
                  <a:solidFill>
                    <a:srgbClr val="DFDA00"/>
                  </a:solidFill>
                  <a:latin typeface="Meiryo UI" panose="020B0604030504040204" pitchFamily="50" charset="-128"/>
                  <a:ea typeface="Meiryo UI" panose="020B0604030504040204" pitchFamily="50" charset="-128"/>
                </a:rPr>
                <a:t>yellow</a:t>
              </a:r>
              <a:r>
                <a:rPr lang="en-US" altLang="ja-JP" sz="3600" dirty="0" smtClean="0">
                  <a:latin typeface="Meiryo UI" panose="020B0604030504040204" pitchFamily="50" charset="-128"/>
                  <a:ea typeface="Meiryo UI" panose="020B0604030504040204" pitchFamily="50" charset="-128"/>
                </a:rPr>
                <a:t>). </a:t>
              </a:r>
              <a:r>
                <a:rPr lang="en-US" altLang="ja-JP" sz="3600" dirty="0">
                  <a:latin typeface="Meiryo UI" panose="020B0604030504040204" pitchFamily="50" charset="-128"/>
                  <a:ea typeface="Meiryo UI" panose="020B0604030504040204" pitchFamily="50" charset="-128"/>
                </a:rPr>
                <a:t>P</a:t>
              </a:r>
              <a:r>
                <a:rPr lang="en-US" altLang="ja-JP" sz="3600" dirty="0" smtClean="0">
                  <a:latin typeface="Meiryo UI" panose="020B0604030504040204" pitchFamily="50" charset="-128"/>
                  <a:ea typeface="Meiryo UI" panose="020B0604030504040204" pitchFamily="50" charset="-128"/>
                </a:rPr>
                <a:t>articipants</a:t>
              </a:r>
              <a:r>
                <a:rPr lang="en-US" altLang="ja-JP" sz="3600" dirty="0" smtClean="0">
                  <a:solidFill>
                    <a:srgbClr val="FF0000"/>
                  </a:solidFill>
                  <a:latin typeface="Meiryo UI" panose="020B0604030504040204" pitchFamily="50" charset="-128"/>
                  <a:ea typeface="Meiryo UI" panose="020B0604030504040204" pitchFamily="50" charset="-128"/>
                </a:rPr>
                <a:t> </a:t>
              </a:r>
              <a:r>
                <a:rPr lang="en-US" altLang="ja-JP" sz="3600" dirty="0" smtClean="0">
                  <a:latin typeface="Meiryo UI" panose="020B0604030504040204" pitchFamily="50" charset="-128"/>
                  <a:ea typeface="Meiryo UI" panose="020B0604030504040204" pitchFamily="50" charset="-128"/>
                </a:rPr>
                <a:t>pressed the corresponding key on a ten-key pad. </a:t>
              </a:r>
            </a:p>
            <a:p>
              <a:r>
                <a:rPr lang="en-US" altLang="ja-JP" sz="3600" b="1" i="1" dirty="0" smtClean="0">
                  <a:latin typeface="Meiryo UI" panose="020B0604030504040204" pitchFamily="50" charset="-128"/>
                  <a:ea typeface="Meiryo UI" panose="020B0604030504040204" pitchFamily="50" charset="-128"/>
                </a:rPr>
                <a:t>Attentional bias score </a:t>
              </a:r>
              <a:r>
                <a:rPr lang="en-US" altLang="ja-JP" sz="3600" dirty="0" smtClean="0">
                  <a:latin typeface="Meiryo UI" panose="020B0604030504040204" pitchFamily="50" charset="-128"/>
                  <a:ea typeface="Meiryo UI" panose="020B0604030504040204" pitchFamily="50" charset="-128"/>
                </a:rPr>
                <a:t>was calculated as the difference between each category RT and neutral RT</a:t>
              </a:r>
              <a:r>
                <a:rPr lang="en-US" altLang="ja-JP" sz="3600" dirty="0">
                  <a:latin typeface="Meiryo UI" panose="020B0604030504040204" pitchFamily="50" charset="-128"/>
                  <a:ea typeface="Meiryo UI" panose="020B0604030504040204" pitchFamily="50" charset="-128"/>
                </a:rPr>
                <a:t> (3 conditions; IBS-related, negative, </a:t>
              </a:r>
              <a:r>
                <a:rPr lang="en-US" altLang="ja-JP" sz="3600" dirty="0" smtClean="0">
                  <a:latin typeface="Meiryo UI" panose="020B0604030504040204" pitchFamily="50" charset="-128"/>
                  <a:ea typeface="Meiryo UI" panose="020B0604030504040204" pitchFamily="50" charset="-128"/>
                </a:rPr>
                <a:t>positive).</a:t>
              </a:r>
            </a:p>
          </p:txBody>
        </p:sp>
        <p:sp>
          <p:nvSpPr>
            <p:cNvPr id="184" name="テキスト ボックス 183"/>
            <p:cNvSpPr txBox="1"/>
            <p:nvPr/>
          </p:nvSpPr>
          <p:spPr>
            <a:xfrm>
              <a:off x="325816" y="30719119"/>
              <a:ext cx="14912937" cy="6924787"/>
            </a:xfrm>
            <a:prstGeom prst="rect">
              <a:avLst/>
            </a:prstGeom>
            <a:noFill/>
          </p:spPr>
          <p:txBody>
            <a:bodyPr wrap="square" rtlCol="0">
              <a:spAutoFit/>
            </a:bodyPr>
            <a:lstStyle/>
            <a:p>
              <a:r>
                <a:rPr lang="en-US" altLang="ja-JP" sz="4000" b="1" i="1" dirty="0" smtClean="0">
                  <a:latin typeface="Meiryo UI" panose="020B0604030504040204" pitchFamily="50" charset="-128"/>
                  <a:ea typeface="Meiryo UI" panose="020B0604030504040204" pitchFamily="50" charset="-128"/>
                </a:rPr>
                <a:t>Practice session </a:t>
              </a:r>
              <a:r>
                <a:rPr lang="en-US" altLang="ja-JP" sz="4000" b="1" dirty="0" smtClean="0">
                  <a:latin typeface="Meiryo UI" panose="020B0604030504040204" pitchFamily="50" charset="-128"/>
                  <a:ea typeface="Meiryo UI" panose="020B0604030504040204" pitchFamily="50" charset="-128"/>
                </a:rPr>
                <a:t>(Fig. 2-a)</a:t>
              </a:r>
            </a:p>
            <a:p>
              <a:pPr marL="571500" indent="-571500">
                <a:buFont typeface="Arial" panose="020B0604020202020204" pitchFamily="34" charset="0"/>
                <a:buChar char="•"/>
              </a:pPr>
              <a:r>
                <a:rPr lang="en-US" altLang="ja-JP" sz="4000" dirty="0" smtClean="0">
                  <a:latin typeface="Meiryo UI" panose="020B0604030504040204" pitchFamily="50" charset="-128"/>
                  <a:ea typeface="Meiryo UI" panose="020B0604030504040204" pitchFamily="50" charset="-128"/>
                </a:rPr>
                <a:t>Words: “red” ”blue” ”green” ”yellow” in Japanese</a:t>
              </a:r>
            </a:p>
            <a:p>
              <a:pPr marL="571500" indent="-571500">
                <a:buFont typeface="Arial" panose="020B0604020202020204" pitchFamily="34" charset="0"/>
                <a:buChar char="•"/>
              </a:pPr>
              <a:r>
                <a:rPr lang="en-US" altLang="ja-JP" sz="4000" dirty="0" smtClean="0">
                  <a:latin typeface="Meiryo UI" panose="020B0604030504040204" pitchFamily="50" charset="-128"/>
                  <a:ea typeface="Meiryo UI" panose="020B0604030504040204" pitchFamily="50" charset="-128"/>
                </a:rPr>
                <a:t>Trials: 2 – 5 blocks </a:t>
              </a:r>
            </a:p>
            <a:p>
              <a:pPr marL="571500" indent="-571500">
                <a:buClr>
                  <a:schemeClr val="bg1"/>
                </a:buClr>
                <a:buFont typeface="Arial" panose="020B0604020202020204" pitchFamily="34" charset="0"/>
                <a:buChar char="•"/>
              </a:pPr>
              <a:r>
                <a:rPr lang="en-US" altLang="ja-JP" sz="4000" dirty="0" smtClean="0">
                  <a:latin typeface="Meiryo UI" panose="020B0604030504040204" pitchFamily="50" charset="-128"/>
                  <a:ea typeface="Meiryo UI" panose="020B0604030504040204" pitchFamily="50" charset="-128"/>
                </a:rPr>
                <a:t>(each</a:t>
              </a:r>
              <a:r>
                <a:rPr lang="en-US" altLang="ja-JP" sz="4000" dirty="0" smtClean="0">
                  <a:solidFill>
                    <a:srgbClr val="FF0000"/>
                  </a:solidFill>
                  <a:latin typeface="Meiryo UI" panose="020B0604030504040204" pitchFamily="50" charset="-128"/>
                  <a:ea typeface="Meiryo UI" panose="020B0604030504040204" pitchFamily="50" charset="-128"/>
                </a:rPr>
                <a:t> </a:t>
              </a:r>
              <a:r>
                <a:rPr lang="en-US" altLang="ja-JP" sz="4000" dirty="0" smtClean="0">
                  <a:latin typeface="Meiryo UI" panose="020B0604030504040204" pitchFamily="50" charset="-128"/>
                  <a:ea typeface="Meiryo UI" panose="020B0604030504040204" pitchFamily="50" charset="-128"/>
                </a:rPr>
                <a:t>block had 16 </a:t>
              </a:r>
              <a:r>
                <a:rPr lang="en-US" altLang="ja-JP" sz="4000" dirty="0">
                  <a:latin typeface="Meiryo UI" panose="020B0604030504040204" pitchFamily="50" charset="-128"/>
                  <a:ea typeface="Meiryo UI" panose="020B0604030504040204" pitchFamily="50" charset="-128"/>
                </a:rPr>
                <a:t>trials: 4 colors *</a:t>
              </a:r>
              <a:r>
                <a:rPr lang="ja-JP" altLang="en-US" sz="4000" dirty="0">
                  <a:latin typeface="Meiryo UI" panose="020B0604030504040204" pitchFamily="50" charset="-128"/>
                  <a:ea typeface="Meiryo UI" panose="020B0604030504040204" pitchFamily="50" charset="-128"/>
                </a:rPr>
                <a:t> </a:t>
              </a:r>
              <a:r>
                <a:rPr lang="en-US" altLang="ja-JP" sz="4000" dirty="0" smtClean="0">
                  <a:latin typeface="Meiryo UI" panose="020B0604030504040204" pitchFamily="50" charset="-128"/>
                  <a:ea typeface="Meiryo UI" panose="020B0604030504040204" pitchFamily="50" charset="-128"/>
                </a:rPr>
                <a:t>4 words).</a:t>
              </a:r>
            </a:p>
            <a:p>
              <a:pPr marL="571500" indent="-571500">
                <a:buFont typeface="Arial" panose="020B0604020202020204" pitchFamily="34" charset="0"/>
                <a:buChar char="•"/>
              </a:pPr>
              <a:r>
                <a:rPr lang="en-US" altLang="ja-JP" sz="4000" dirty="0" smtClean="0">
                  <a:latin typeface="Meiryo UI" panose="020B0604030504040204" pitchFamily="50" charset="-128"/>
                  <a:ea typeface="Meiryo UI" panose="020B0604030504040204" pitchFamily="50" charset="-128"/>
                </a:rPr>
                <a:t>Criteria: 80% correct responses in the latest block</a:t>
              </a:r>
            </a:p>
            <a:p>
              <a:r>
                <a:rPr lang="en-US" altLang="ja-JP" sz="4000" b="1" i="1" dirty="0" smtClean="0">
                  <a:latin typeface="Meiryo UI" panose="020B0604030504040204" pitchFamily="50" charset="-128"/>
                  <a:ea typeface="Meiryo UI" panose="020B0604030504040204" pitchFamily="50" charset="-128"/>
                </a:rPr>
                <a:t>Test session </a:t>
              </a:r>
              <a:r>
                <a:rPr lang="en-US" altLang="ja-JP" sz="4000" b="1" dirty="0" smtClean="0">
                  <a:latin typeface="Meiryo UI" panose="020B0604030504040204" pitchFamily="50" charset="-128"/>
                  <a:ea typeface="Meiryo UI" panose="020B0604030504040204" pitchFamily="50" charset="-128"/>
                </a:rPr>
                <a:t>(Fig. 2-b)</a:t>
              </a:r>
            </a:p>
            <a:p>
              <a:pPr marL="571500" indent="-571500">
                <a:buFont typeface="Arial" panose="020B0604020202020204" pitchFamily="34" charset="0"/>
                <a:buChar char="•"/>
              </a:pPr>
              <a:r>
                <a:rPr lang="en-US" altLang="ja-JP" sz="4000" dirty="0" smtClean="0">
                  <a:latin typeface="Meiryo UI" panose="020B0604030504040204" pitchFamily="50" charset="-128"/>
                  <a:ea typeface="Meiryo UI" panose="020B0604030504040204" pitchFamily="50" charset="-128"/>
                </a:rPr>
                <a:t>Words:</a:t>
              </a:r>
              <a:r>
                <a:rPr lang="en-US" altLang="ja-JP" sz="4000" b="1" dirty="0" smtClean="0">
                  <a:latin typeface="Meiryo UI" panose="020B0604030504040204" pitchFamily="50" charset="-128"/>
                  <a:ea typeface="Meiryo UI" panose="020B0604030504040204" pitchFamily="50" charset="-128"/>
                </a:rPr>
                <a:t>10</a:t>
              </a:r>
              <a:r>
                <a:rPr lang="en-US" altLang="ja-JP" sz="4000" dirty="0" smtClean="0">
                  <a:latin typeface="Meiryo UI" panose="020B0604030504040204" pitchFamily="50" charset="-128"/>
                  <a:ea typeface="Meiryo UI" panose="020B0604030504040204" pitchFamily="50" charset="-128"/>
                </a:rPr>
                <a:t> words in each of the </a:t>
              </a:r>
              <a:r>
                <a:rPr lang="en-US" altLang="ja-JP" sz="4000" b="1" dirty="0" smtClean="0">
                  <a:latin typeface="Meiryo UI" panose="020B0604030504040204" pitchFamily="50" charset="-128"/>
                  <a:ea typeface="Meiryo UI" panose="020B0604030504040204" pitchFamily="50" charset="-128"/>
                </a:rPr>
                <a:t>4</a:t>
              </a:r>
              <a:r>
                <a:rPr lang="en-US" altLang="ja-JP" sz="4000" dirty="0" smtClean="0">
                  <a:latin typeface="Meiryo UI" panose="020B0604030504040204" pitchFamily="50" charset="-128"/>
                  <a:ea typeface="Meiryo UI" panose="020B0604030504040204" pitchFamily="50" charset="-128"/>
                </a:rPr>
                <a:t> categories</a:t>
              </a:r>
              <a:r>
                <a:rPr lang="en-US" altLang="ja-JP" sz="4000" dirty="0">
                  <a:latin typeface="Meiryo UI" panose="020B0604030504040204" pitchFamily="50" charset="-128"/>
                  <a:ea typeface="Meiryo UI" panose="020B0604030504040204" pitchFamily="50" charset="-128"/>
                </a:rPr>
                <a:t> </a:t>
              </a:r>
              <a:r>
                <a:rPr lang="en-US" altLang="ja-JP" sz="4000" dirty="0" smtClean="0">
                  <a:latin typeface="Meiryo UI" panose="020B0604030504040204" pitchFamily="50" charset="-128"/>
                  <a:ea typeface="Meiryo UI" panose="020B0604030504040204" pitchFamily="50" charset="-128"/>
                </a:rPr>
                <a:t>(IBS-related, negative, positive, neutral). Words were matched for length and frequency.</a:t>
              </a:r>
            </a:p>
            <a:p>
              <a:pPr marL="571500" indent="-571500">
                <a:buFont typeface="Arial" panose="020B0604020202020204" pitchFamily="34" charset="0"/>
                <a:buChar char="•"/>
              </a:pPr>
              <a:r>
                <a:rPr lang="en-US" altLang="ja-JP" sz="4000" dirty="0" smtClean="0">
                  <a:latin typeface="Meiryo UI" panose="020B0604030504040204" pitchFamily="50" charset="-128"/>
                  <a:ea typeface="Meiryo UI" panose="020B0604030504040204" pitchFamily="50" charset="-128"/>
                </a:rPr>
                <a:t>Trials: </a:t>
              </a:r>
              <a:r>
                <a:rPr lang="en-US" altLang="ja-JP" sz="4000" b="1" dirty="0" smtClean="0">
                  <a:latin typeface="Meiryo UI" panose="020B0604030504040204" pitchFamily="50" charset="-128"/>
                  <a:ea typeface="Meiryo UI" panose="020B0604030504040204" pitchFamily="50" charset="-128"/>
                </a:rPr>
                <a:t>160</a:t>
              </a:r>
              <a:r>
                <a:rPr lang="en-US" altLang="ja-JP" sz="4000" dirty="0" smtClean="0">
                  <a:latin typeface="Meiryo UI" panose="020B0604030504040204" pitchFamily="50" charset="-128"/>
                  <a:ea typeface="Meiryo UI" panose="020B0604030504040204" pitchFamily="50" charset="-128"/>
                </a:rPr>
                <a:t> trials (4</a:t>
              </a:r>
              <a:r>
                <a:rPr lang="ja-JP" altLang="en-US" sz="4000" dirty="0" smtClean="0">
                  <a:latin typeface="Meiryo UI" panose="020B0604030504040204" pitchFamily="50" charset="-128"/>
                  <a:ea typeface="Meiryo UI" panose="020B0604030504040204" pitchFamily="50" charset="-128"/>
                </a:rPr>
                <a:t> </a:t>
              </a:r>
              <a:r>
                <a:rPr lang="en-US" altLang="ja-JP" sz="4000" dirty="0" smtClean="0">
                  <a:latin typeface="Meiryo UI" panose="020B0604030504040204" pitchFamily="50" charset="-128"/>
                  <a:ea typeface="Meiryo UI" panose="020B0604030504040204" pitchFamily="50" charset="-128"/>
                </a:rPr>
                <a:t>colors*4 categories*10 words).Each </a:t>
              </a:r>
              <a:r>
                <a:rPr lang="en-US" altLang="ja-JP" sz="4000" spc="-150" dirty="0" smtClean="0">
                  <a:latin typeface="Meiryo UI" panose="020B0604030504040204" pitchFamily="50" charset="-128"/>
                  <a:ea typeface="Meiryo UI" panose="020B0604030504040204" pitchFamily="50" charset="-128"/>
                </a:rPr>
                <a:t>word appeared four times in each color in a random order.</a:t>
              </a:r>
              <a:endParaRPr lang="en-US" altLang="ja-JP" sz="4000" spc="-150" dirty="0">
                <a:latin typeface="Meiryo UI" panose="020B0604030504040204" pitchFamily="50" charset="-128"/>
                <a:ea typeface="Meiryo UI" panose="020B0604030504040204" pitchFamily="50" charset="-128"/>
              </a:endParaRPr>
            </a:p>
          </p:txBody>
        </p:sp>
      </p:grpSp>
      <p:sp>
        <p:nvSpPr>
          <p:cNvPr id="186" name="テキスト ボックス 185"/>
          <p:cNvSpPr txBox="1"/>
          <p:nvPr/>
        </p:nvSpPr>
        <p:spPr>
          <a:xfrm>
            <a:off x="251683" y="4763119"/>
            <a:ext cx="29820852" cy="1015663"/>
          </a:xfrm>
          <a:prstGeom prst="rect">
            <a:avLst/>
          </a:prstGeom>
          <a:solidFill>
            <a:srgbClr val="B93737"/>
          </a:solidFill>
        </p:spPr>
        <p:txBody>
          <a:bodyPr wrap="square" rtlCol="0">
            <a:spAutoFit/>
          </a:bodyPr>
          <a:lstStyle/>
          <a:p>
            <a:r>
              <a:rPr kumimoji="1" lang="en-US" altLang="ja-JP" sz="6000" b="1" dirty="0" smtClean="0">
                <a:solidFill>
                  <a:schemeClr val="bg1"/>
                </a:solidFill>
                <a:latin typeface="Meiryo UI" panose="020B0604030504040204" pitchFamily="50" charset="-128"/>
                <a:ea typeface="Meiryo UI" panose="020B0604030504040204" pitchFamily="50" charset="-128"/>
              </a:rPr>
              <a:t>Background </a:t>
            </a:r>
            <a:r>
              <a:rPr kumimoji="1" lang="en-US" altLang="ja-JP" sz="6000" dirty="0" smtClean="0">
                <a:solidFill>
                  <a:schemeClr val="bg1"/>
                </a:solidFill>
                <a:latin typeface="Meiryo UI" panose="020B0604030504040204" pitchFamily="50" charset="-128"/>
                <a:ea typeface="Meiryo UI" panose="020B0604030504040204" pitchFamily="50" charset="-128"/>
              </a:rPr>
              <a:t>&amp;</a:t>
            </a:r>
            <a:r>
              <a:rPr kumimoji="1" lang="en-US" altLang="ja-JP" sz="6000" b="1" dirty="0" smtClean="0">
                <a:solidFill>
                  <a:schemeClr val="bg1"/>
                </a:solidFill>
                <a:latin typeface="Meiryo UI" panose="020B0604030504040204" pitchFamily="50" charset="-128"/>
                <a:ea typeface="Meiryo UI" panose="020B0604030504040204" pitchFamily="50" charset="-128"/>
              </a:rPr>
              <a:t> Objective</a:t>
            </a:r>
            <a:endParaRPr kumimoji="1" lang="ja-JP" altLang="en-US" sz="6000" b="1" dirty="0">
              <a:solidFill>
                <a:schemeClr val="bg1"/>
              </a:solidFill>
              <a:latin typeface="Meiryo UI" panose="020B0604030504040204" pitchFamily="50" charset="-128"/>
              <a:ea typeface="Meiryo UI" panose="020B0604030504040204" pitchFamily="50" charset="-128"/>
            </a:endParaRPr>
          </a:p>
        </p:txBody>
      </p:sp>
      <p:sp>
        <p:nvSpPr>
          <p:cNvPr id="187" name="テキスト ボックス 186"/>
          <p:cNvSpPr txBox="1"/>
          <p:nvPr/>
        </p:nvSpPr>
        <p:spPr>
          <a:xfrm>
            <a:off x="666379" y="5736015"/>
            <a:ext cx="28786425" cy="3170099"/>
          </a:xfrm>
          <a:prstGeom prst="rect">
            <a:avLst/>
          </a:prstGeom>
          <a:noFill/>
        </p:spPr>
        <p:txBody>
          <a:bodyPr wrap="square" rtlCol="0">
            <a:spAutoFit/>
          </a:bodyPr>
          <a:lstStyle/>
          <a:p>
            <a:r>
              <a:rPr lang="ja-JP" altLang="en-US" sz="4000" dirty="0" smtClean="0">
                <a:latin typeface="Meiryo UI" panose="020B0604030504040204" pitchFamily="50" charset="-128"/>
                <a:ea typeface="Meiryo UI" panose="020B0604030504040204" pitchFamily="50" charset="-128"/>
              </a:rPr>
              <a:t>     </a:t>
            </a:r>
            <a:r>
              <a:rPr lang="en-US" altLang="ja-JP" sz="4000" dirty="0" smtClean="0">
                <a:latin typeface="Meiryo UI" panose="020B0604030504040204" pitchFamily="50" charset="-128"/>
                <a:ea typeface="Meiryo UI" panose="020B0604030504040204" pitchFamily="50" charset="-128"/>
              </a:rPr>
              <a:t>The </a:t>
            </a:r>
            <a:r>
              <a:rPr lang="en-US" altLang="ja-JP" sz="4000" dirty="0">
                <a:latin typeface="Meiryo UI" panose="020B0604030504040204" pitchFamily="50" charset="-128"/>
                <a:ea typeface="Meiryo UI" panose="020B0604030504040204" pitchFamily="50" charset="-128"/>
              </a:rPr>
              <a:t>biopsychosocial model suggests that </a:t>
            </a:r>
            <a:r>
              <a:rPr lang="en-US" altLang="ja-JP" sz="4000" dirty="0" smtClean="0">
                <a:latin typeface="Meiryo UI" panose="020B0604030504040204" pitchFamily="50" charset="-128"/>
                <a:ea typeface="Meiryo UI" panose="020B0604030504040204" pitchFamily="50" charset="-128"/>
              </a:rPr>
              <a:t>attention </a:t>
            </a:r>
            <a:r>
              <a:rPr lang="en-US" altLang="ja-JP" sz="4000" dirty="0">
                <a:latin typeface="Meiryo UI" panose="020B0604030504040204" pitchFamily="50" charset="-128"/>
                <a:ea typeface="Meiryo UI" panose="020B0604030504040204" pitchFamily="50" charset="-128"/>
              </a:rPr>
              <a:t>plays </a:t>
            </a:r>
            <a:r>
              <a:rPr lang="en-US" altLang="ja-JP" sz="4000" spc="-150" dirty="0">
                <a:latin typeface="Meiryo UI" panose="020B0604030504040204" pitchFamily="50" charset="-128"/>
                <a:ea typeface="Meiryo UI" panose="020B0604030504040204" pitchFamily="50" charset="-128"/>
              </a:rPr>
              <a:t>a role in the mechanism of </a:t>
            </a:r>
            <a:r>
              <a:rPr lang="en-US" altLang="ja-JP" sz="4000" spc="-150" dirty="0" smtClean="0">
                <a:latin typeface="Meiryo UI" panose="020B0604030504040204" pitchFamily="50" charset="-128"/>
                <a:ea typeface="Meiryo UI" panose="020B0604030504040204" pitchFamily="50" charset="-128"/>
              </a:rPr>
              <a:t>Irritable </a:t>
            </a:r>
            <a:r>
              <a:rPr lang="en-US" altLang="ja-JP" sz="4000" spc="-150" dirty="0">
                <a:latin typeface="Meiryo UI" panose="020B0604030504040204" pitchFamily="50" charset="-128"/>
                <a:ea typeface="Meiryo UI" panose="020B0604030504040204" pitchFamily="50" charset="-128"/>
              </a:rPr>
              <a:t>B</a:t>
            </a:r>
            <a:r>
              <a:rPr lang="en-US" altLang="ja-JP" sz="4000" spc="-150" dirty="0" smtClean="0">
                <a:latin typeface="Meiryo UI" panose="020B0604030504040204" pitchFamily="50" charset="-128"/>
                <a:ea typeface="Meiryo UI" panose="020B0604030504040204" pitchFamily="50" charset="-128"/>
              </a:rPr>
              <a:t>owel Syndrome (IBS). The modified Stroop task has been used to demonstrate attentional bias toward threat cues in anxious individuals (Williams et al. 1996). Afzal et al. (2007) found that IBS patients have an attentional bias to IBS-related words, but the study used only IBS-related and neutral words. </a:t>
            </a:r>
            <a:r>
              <a:rPr kumimoji="1" lang="en-US" altLang="ja-JP" sz="4000" dirty="0" smtClean="0">
                <a:latin typeface="Meiryo UI" panose="020B0604030504040204" pitchFamily="50" charset="-128"/>
                <a:ea typeface="Meiryo UI" panose="020B0604030504040204" pitchFamily="50" charset="-128"/>
              </a:rPr>
              <a:t>The objective of this study is to </a:t>
            </a:r>
            <a:r>
              <a:rPr lang="en-US" altLang="ja-JP" sz="4000" b="1" dirty="0" smtClean="0">
                <a:latin typeface="Meiryo UI" panose="020B0604030504040204" pitchFamily="50" charset="-128"/>
                <a:ea typeface="Meiryo UI" panose="020B0604030504040204" pitchFamily="50" charset="-128"/>
              </a:rPr>
              <a:t>examine whether IBS show an </a:t>
            </a:r>
            <a:r>
              <a:rPr kumimoji="1" lang="en-US" altLang="ja-JP" sz="4000" b="1" dirty="0" smtClean="0">
                <a:latin typeface="Meiryo UI" panose="020B0604030504040204" pitchFamily="50" charset="-128"/>
                <a:ea typeface="Meiryo UI" panose="020B0604030504040204" pitchFamily="50" charset="-128"/>
              </a:rPr>
              <a:t>attentional bias  that is specific to IBS related stimuli.</a:t>
            </a:r>
          </a:p>
        </p:txBody>
      </p:sp>
      <p:sp>
        <p:nvSpPr>
          <p:cNvPr id="188" name="正方形/長方形 187"/>
          <p:cNvSpPr/>
          <p:nvPr/>
        </p:nvSpPr>
        <p:spPr>
          <a:xfrm>
            <a:off x="223610" y="4733884"/>
            <a:ext cx="29820351" cy="4212994"/>
          </a:xfrm>
          <a:prstGeom prst="rect">
            <a:avLst/>
          </a:prstGeom>
          <a:noFill/>
          <a:ln w="57150">
            <a:solidFill>
              <a:srgbClr val="B93737"/>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
        <p:nvSpPr>
          <p:cNvPr id="90" name="正方形/長方形 89"/>
          <p:cNvSpPr/>
          <p:nvPr/>
        </p:nvSpPr>
        <p:spPr>
          <a:xfrm>
            <a:off x="223609" y="9164708"/>
            <a:ext cx="29820350" cy="16924836"/>
          </a:xfrm>
          <a:prstGeom prst="rect">
            <a:avLst/>
          </a:prstGeom>
          <a:noFill/>
          <a:ln w="57150">
            <a:solidFill>
              <a:srgbClr val="214C7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91" name="テキスト ボックス 90"/>
          <p:cNvSpPr txBox="1"/>
          <p:nvPr/>
        </p:nvSpPr>
        <p:spPr>
          <a:xfrm>
            <a:off x="252182" y="39019378"/>
            <a:ext cx="29820351" cy="1015663"/>
          </a:xfrm>
          <a:prstGeom prst="rect">
            <a:avLst/>
          </a:prstGeom>
          <a:solidFill>
            <a:srgbClr val="B93737"/>
          </a:solidFill>
        </p:spPr>
        <p:txBody>
          <a:bodyPr wrap="square" rtlCol="0">
            <a:spAutoFit/>
          </a:bodyPr>
          <a:lstStyle/>
          <a:p>
            <a:r>
              <a:rPr kumimoji="1" lang="en-US" altLang="ja-JP" sz="6000" b="1" dirty="0" smtClean="0">
                <a:solidFill>
                  <a:schemeClr val="bg1"/>
                </a:solidFill>
                <a:latin typeface="Meiryo UI" panose="020B0604030504040204" pitchFamily="50" charset="-128"/>
                <a:ea typeface="Meiryo UI" panose="020B0604030504040204" pitchFamily="50" charset="-128"/>
              </a:rPr>
              <a:t>Discussion</a:t>
            </a:r>
            <a:endParaRPr kumimoji="1" lang="ja-JP" altLang="en-US" sz="6000" b="1" dirty="0">
              <a:solidFill>
                <a:schemeClr val="bg1"/>
              </a:solidFill>
              <a:latin typeface="Meiryo UI" panose="020B0604030504040204" pitchFamily="50" charset="-128"/>
              <a:ea typeface="Meiryo UI" panose="020B0604030504040204" pitchFamily="50" charset="-128"/>
            </a:endParaRPr>
          </a:p>
        </p:txBody>
      </p:sp>
      <p:sp>
        <p:nvSpPr>
          <p:cNvPr id="92" name="テキスト ボックス 91"/>
          <p:cNvSpPr txBox="1"/>
          <p:nvPr/>
        </p:nvSpPr>
        <p:spPr>
          <a:xfrm>
            <a:off x="656092" y="40053911"/>
            <a:ext cx="28796712" cy="2554545"/>
          </a:xfrm>
          <a:prstGeom prst="rect">
            <a:avLst/>
          </a:prstGeom>
          <a:noFill/>
        </p:spPr>
        <p:txBody>
          <a:bodyPr wrap="square" rtlCol="0">
            <a:spAutoFit/>
          </a:bodyPr>
          <a:lstStyle/>
          <a:p>
            <a:r>
              <a:rPr lang="ja-JP" altLang="en-US" sz="4000" spc="-150" dirty="0" smtClean="0">
                <a:latin typeface="Meiryo UI" panose="020B0604030504040204" pitchFamily="50" charset="-128"/>
                <a:ea typeface="Meiryo UI" panose="020B0604030504040204" pitchFamily="50" charset="-128"/>
              </a:rPr>
              <a:t>     </a:t>
            </a:r>
            <a:r>
              <a:rPr lang="en-US" altLang="ja-JP" sz="4000" spc="-150" dirty="0" smtClean="0">
                <a:latin typeface="Meiryo UI" panose="020B0604030504040204" pitchFamily="50" charset="-128"/>
                <a:ea typeface="Meiryo UI" panose="020B0604030504040204" pitchFamily="50" charset="-128"/>
              </a:rPr>
              <a:t>These results show that </a:t>
            </a:r>
            <a:r>
              <a:rPr lang="en-US" altLang="ja-JP" sz="4000" b="1" spc="-150" dirty="0" smtClean="0">
                <a:latin typeface="Meiryo UI" panose="020B0604030504040204" pitchFamily="50" charset="-128"/>
                <a:ea typeface="Meiryo UI" panose="020B0604030504040204" pitchFamily="50" charset="-128"/>
              </a:rPr>
              <a:t>IBS</a:t>
            </a:r>
            <a:r>
              <a:rPr lang="en-US" altLang="ja-JP" sz="4000" b="1" spc="-150" dirty="0" smtClean="0">
                <a:solidFill>
                  <a:srgbClr val="FF0000"/>
                </a:solidFill>
                <a:latin typeface="Meiryo UI" panose="020B0604030504040204" pitchFamily="50" charset="-128"/>
                <a:ea typeface="Meiryo UI" panose="020B0604030504040204" pitchFamily="50" charset="-128"/>
              </a:rPr>
              <a:t> </a:t>
            </a:r>
            <a:r>
              <a:rPr lang="en-US" altLang="ja-JP" sz="4000" b="1" spc="-150" dirty="0" smtClean="0">
                <a:latin typeface="Meiryo UI" panose="020B0604030504040204" pitchFamily="50" charset="-128"/>
                <a:ea typeface="Meiryo UI" panose="020B0604030504040204" pitchFamily="50" charset="-128"/>
              </a:rPr>
              <a:t>patients do not have an attentiona</a:t>
            </a:r>
            <a:r>
              <a:rPr lang="en-US" altLang="ja-JP" sz="4000" b="1" spc="-150" dirty="0">
                <a:latin typeface="Meiryo UI" panose="020B0604030504040204" pitchFamily="50" charset="-128"/>
                <a:ea typeface="Meiryo UI" panose="020B0604030504040204" pitchFamily="50" charset="-128"/>
              </a:rPr>
              <a:t>l</a:t>
            </a:r>
            <a:r>
              <a:rPr lang="en-US" altLang="ja-JP" sz="4000" b="1" spc="-150" dirty="0" smtClean="0">
                <a:latin typeface="Meiryo UI" panose="020B0604030504040204" pitchFamily="50" charset="-128"/>
                <a:ea typeface="Meiryo UI" panose="020B0604030504040204" pitchFamily="50" charset="-128"/>
              </a:rPr>
              <a:t> bias toward IBS-related stimuli</a:t>
            </a:r>
            <a:r>
              <a:rPr lang="en-US" altLang="ja-JP" sz="4000" spc="-150" dirty="0" smtClean="0">
                <a:latin typeface="Meiryo UI" panose="020B0604030504040204" pitchFamily="50" charset="-128"/>
                <a:ea typeface="Meiryo UI" panose="020B0604030504040204" pitchFamily="50" charset="-128"/>
              </a:rPr>
              <a:t>. They did not show speed-accuracy trade off, because</a:t>
            </a:r>
            <a:r>
              <a:rPr lang="en-US" altLang="ja-JP" sz="4000" spc="-150" dirty="0" smtClean="0">
                <a:solidFill>
                  <a:srgbClr val="FF0000"/>
                </a:solidFill>
                <a:latin typeface="Meiryo UI" panose="020B0604030504040204" pitchFamily="50" charset="-128"/>
                <a:ea typeface="Meiryo UI" panose="020B0604030504040204" pitchFamily="50" charset="-128"/>
              </a:rPr>
              <a:t> </a:t>
            </a:r>
            <a:r>
              <a:rPr lang="en-US" altLang="ja-JP" sz="4000" spc="-150" dirty="0" smtClean="0">
                <a:latin typeface="Meiryo UI" panose="020B0604030504040204" pitchFamily="50" charset="-128"/>
                <a:ea typeface="Meiryo UI" panose="020B0604030504040204" pitchFamily="50" charset="-128"/>
              </a:rPr>
              <a:t>although they had significantly higher error rates than HCs, their RTs were not shorter. These results suggest that attention does not play an important role in IBS symptoms. The results of ASI and AAQ suggested IBS</a:t>
            </a:r>
            <a:r>
              <a:rPr lang="en-US" altLang="ja-JP" sz="4000" spc="-150" dirty="0" smtClean="0">
                <a:solidFill>
                  <a:srgbClr val="FF0000"/>
                </a:solidFill>
                <a:latin typeface="Meiryo UI" panose="020B0604030504040204" pitchFamily="50" charset="-128"/>
                <a:ea typeface="Meiryo UI" panose="020B0604030504040204" pitchFamily="50" charset="-128"/>
              </a:rPr>
              <a:t> </a:t>
            </a:r>
            <a:r>
              <a:rPr lang="en-US" altLang="ja-JP" sz="4000" spc="-150" dirty="0" smtClean="0">
                <a:latin typeface="Meiryo UI" panose="020B0604030504040204" pitchFamily="50" charset="-128"/>
                <a:ea typeface="Meiryo UI" panose="020B0604030504040204" pitchFamily="50" charset="-128"/>
              </a:rPr>
              <a:t>patients tend to avoid or escape aversive stimuli. Task performance was consistent with this tendency.</a:t>
            </a:r>
            <a:endParaRPr kumimoji="1" lang="en-US" altLang="ja-JP" sz="4000" spc="-150" dirty="0" smtClean="0">
              <a:latin typeface="Meiryo UI" panose="020B0604030504040204" pitchFamily="50" charset="-128"/>
              <a:ea typeface="Meiryo UI" panose="020B0604030504040204" pitchFamily="50" charset="-128"/>
            </a:endParaRPr>
          </a:p>
        </p:txBody>
      </p:sp>
      <p:sp>
        <p:nvSpPr>
          <p:cNvPr id="93" name="正方形/長方形 92"/>
          <p:cNvSpPr/>
          <p:nvPr/>
        </p:nvSpPr>
        <p:spPr>
          <a:xfrm>
            <a:off x="223609" y="38993322"/>
            <a:ext cx="29820354" cy="3755221"/>
          </a:xfrm>
          <a:prstGeom prst="rect">
            <a:avLst/>
          </a:prstGeom>
          <a:noFill/>
          <a:ln w="57150">
            <a:solidFill>
              <a:srgbClr val="B93737"/>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
        <p:nvSpPr>
          <p:cNvPr id="97" name="テキスト ボックス 96"/>
          <p:cNvSpPr txBox="1"/>
          <p:nvPr/>
        </p:nvSpPr>
        <p:spPr>
          <a:xfrm>
            <a:off x="13651520" y="35517830"/>
            <a:ext cx="10055029" cy="2923877"/>
          </a:xfrm>
          <a:prstGeom prst="rect">
            <a:avLst/>
          </a:prstGeom>
          <a:noFill/>
        </p:spPr>
        <p:txBody>
          <a:bodyPr wrap="square" rtlCol="0">
            <a:spAutoFit/>
          </a:bodyPr>
          <a:lstStyle/>
          <a:p>
            <a:pPr lvl="0"/>
            <a:r>
              <a:rPr lang="ja-JP" altLang="en-US" sz="4000" b="1" i="1" dirty="0" smtClean="0">
                <a:latin typeface="Meiryo UI" panose="020B0604030504040204" pitchFamily="50" charset="-128"/>
                <a:ea typeface="Meiryo UI" panose="020B0604030504040204" pitchFamily="50" charset="-128"/>
              </a:rPr>
              <a:t>◆</a:t>
            </a:r>
            <a:r>
              <a:rPr lang="en-US" altLang="ja-JP" sz="4000" b="1" i="1" dirty="0" smtClean="0">
                <a:latin typeface="Meiryo UI" panose="020B0604030504040204" pitchFamily="50" charset="-128"/>
                <a:ea typeface="Meiryo UI" panose="020B0604030504040204" pitchFamily="50" charset="-128"/>
              </a:rPr>
              <a:t>Questionnaires</a:t>
            </a:r>
            <a:r>
              <a:rPr lang="ja-JP" altLang="en-US" sz="4000" b="1" i="1" dirty="0" smtClean="0">
                <a:latin typeface="Meiryo UI" panose="020B0604030504040204" pitchFamily="50" charset="-128"/>
                <a:ea typeface="Meiryo UI" panose="020B0604030504040204" pitchFamily="50" charset="-128"/>
              </a:rPr>
              <a:t> </a:t>
            </a:r>
            <a:r>
              <a:rPr lang="en-US" altLang="ja-JP" sz="4000" dirty="0">
                <a:latin typeface="Meiryo UI" panose="020B0604030504040204" pitchFamily="50" charset="-128"/>
                <a:ea typeface="Meiryo UI" panose="020B0604030504040204" pitchFamily="50" charset="-128"/>
              </a:rPr>
              <a:t>(</a:t>
            </a:r>
            <a:r>
              <a:rPr lang="en-US" altLang="ja-JP" sz="4000" dirty="0" smtClean="0">
                <a:latin typeface="Meiryo UI" panose="020B0604030504040204" pitchFamily="50" charset="-128"/>
                <a:ea typeface="Meiryo UI" panose="020B0604030504040204" pitchFamily="50" charset="-128"/>
              </a:rPr>
              <a:t>Table 2</a:t>
            </a:r>
            <a:r>
              <a:rPr lang="en-US" altLang="ja-JP" sz="4000" dirty="0">
                <a:latin typeface="Meiryo UI" panose="020B0604030504040204" pitchFamily="50" charset="-128"/>
                <a:ea typeface="Meiryo UI" panose="020B0604030504040204" pitchFamily="50" charset="-128"/>
              </a:rPr>
              <a:t>)</a:t>
            </a:r>
            <a:endParaRPr lang="en-US" altLang="ja-JP" sz="4000" b="1" i="1" dirty="0" smtClean="0">
              <a:latin typeface="Meiryo UI" panose="020B0604030504040204" pitchFamily="50" charset="-128"/>
              <a:ea typeface="Meiryo UI" panose="020B0604030504040204" pitchFamily="50" charset="-128"/>
            </a:endParaRPr>
          </a:p>
          <a:p>
            <a:pPr lvl="0"/>
            <a:r>
              <a:rPr lang="en-US" altLang="ja-JP" sz="3600" dirty="0" smtClean="0">
                <a:latin typeface="Meiryo UI" panose="020B0604030504040204" pitchFamily="50" charset="-128"/>
                <a:ea typeface="Meiryo UI" panose="020B0604030504040204" pitchFamily="50" charset="-128"/>
              </a:rPr>
              <a:t>We used t-tests to compare participants questionnaire scores with IBS and HCs. Participants with IBS showed worse scores on the QOL, BDI, STAI, ASI, and AAQ.</a:t>
            </a:r>
          </a:p>
        </p:txBody>
      </p:sp>
      <p:sp>
        <p:nvSpPr>
          <p:cNvPr id="99" name="テキスト ボックス 98"/>
          <p:cNvSpPr txBox="1"/>
          <p:nvPr/>
        </p:nvSpPr>
        <p:spPr>
          <a:xfrm>
            <a:off x="4769228" y="137625"/>
            <a:ext cx="25303307" cy="2123658"/>
          </a:xfrm>
          <a:prstGeom prst="rect">
            <a:avLst/>
          </a:prstGeom>
          <a:solidFill>
            <a:srgbClr val="214C7F"/>
          </a:solidFill>
          <a:ln>
            <a:noFill/>
          </a:ln>
        </p:spPr>
        <p:txBody>
          <a:bodyPr wrap="square" rtlCol="0">
            <a:spAutoFit/>
          </a:bodyPr>
          <a:lstStyle/>
          <a:p>
            <a:pPr algn="ctr"/>
            <a:r>
              <a:rPr lang="en-US" altLang="ja-JP" sz="6600" b="1" smtClean="0">
                <a:solidFill>
                  <a:schemeClr val="bg1"/>
                </a:solidFill>
                <a:latin typeface="Meiryo UI" panose="020B0604030504040204" pitchFamily="50" charset="-128"/>
                <a:ea typeface="Meiryo UI" panose="020B0604030504040204" pitchFamily="50" charset="-128"/>
                <a:cs typeface="Times New Roman" pitchFamily="18" charset="0"/>
              </a:rPr>
              <a:t>Attentional </a:t>
            </a:r>
            <a:r>
              <a:rPr lang="en-US" altLang="ja-JP" sz="6600" b="1" dirty="0" smtClean="0">
                <a:solidFill>
                  <a:schemeClr val="bg1"/>
                </a:solidFill>
                <a:latin typeface="Meiryo UI" panose="020B0604030504040204" pitchFamily="50" charset="-128"/>
                <a:ea typeface="Meiryo UI" panose="020B0604030504040204" pitchFamily="50" charset="-128"/>
                <a:cs typeface="Times New Roman" pitchFamily="18" charset="0"/>
              </a:rPr>
              <a:t>Bias </a:t>
            </a:r>
            <a:r>
              <a:rPr lang="en-US" altLang="ja-JP" sz="6600" b="1" dirty="0">
                <a:solidFill>
                  <a:schemeClr val="bg1"/>
                </a:solidFill>
                <a:latin typeface="Meiryo UI" panose="020B0604030504040204" pitchFamily="50" charset="-128"/>
                <a:ea typeface="Meiryo UI" panose="020B0604030504040204" pitchFamily="50" charset="-128"/>
                <a:cs typeface="Times New Roman" pitchFamily="18" charset="0"/>
              </a:rPr>
              <a:t>in </a:t>
            </a:r>
            <a:r>
              <a:rPr lang="en-US" altLang="ja-JP" sz="6600" b="1" dirty="0" smtClean="0">
                <a:solidFill>
                  <a:schemeClr val="bg1"/>
                </a:solidFill>
                <a:latin typeface="Meiryo UI" panose="020B0604030504040204" pitchFamily="50" charset="-128"/>
                <a:ea typeface="Meiryo UI" panose="020B0604030504040204" pitchFamily="50" charset="-128"/>
                <a:cs typeface="Times New Roman" pitchFamily="18" charset="0"/>
              </a:rPr>
              <a:t>Irritable </a:t>
            </a:r>
            <a:r>
              <a:rPr lang="en-US" altLang="ja-JP" sz="6600" b="1" dirty="0">
                <a:solidFill>
                  <a:schemeClr val="bg1"/>
                </a:solidFill>
                <a:latin typeface="Meiryo UI" panose="020B0604030504040204" pitchFamily="50" charset="-128"/>
                <a:ea typeface="Meiryo UI" panose="020B0604030504040204" pitchFamily="50" charset="-128"/>
                <a:cs typeface="Times New Roman" pitchFamily="18" charset="0"/>
              </a:rPr>
              <a:t>B</a:t>
            </a:r>
            <a:r>
              <a:rPr lang="en-US" altLang="ja-JP" sz="6600" b="1" dirty="0" smtClean="0">
                <a:solidFill>
                  <a:schemeClr val="bg1"/>
                </a:solidFill>
                <a:latin typeface="Meiryo UI" panose="020B0604030504040204" pitchFamily="50" charset="-128"/>
                <a:ea typeface="Meiryo UI" panose="020B0604030504040204" pitchFamily="50" charset="-128"/>
                <a:cs typeface="Times New Roman" pitchFamily="18" charset="0"/>
              </a:rPr>
              <a:t>owel </a:t>
            </a:r>
            <a:r>
              <a:rPr lang="en-US" altLang="ja-JP" sz="6600" b="1" dirty="0">
                <a:solidFill>
                  <a:schemeClr val="bg1"/>
                </a:solidFill>
                <a:latin typeface="Meiryo UI" panose="020B0604030504040204" pitchFamily="50" charset="-128"/>
                <a:ea typeface="Meiryo UI" panose="020B0604030504040204" pitchFamily="50" charset="-128"/>
                <a:cs typeface="Times New Roman" pitchFamily="18" charset="0"/>
              </a:rPr>
              <a:t>S</a:t>
            </a:r>
            <a:r>
              <a:rPr lang="en-US" altLang="ja-JP" sz="6600" b="1" dirty="0" smtClean="0">
                <a:solidFill>
                  <a:schemeClr val="bg1"/>
                </a:solidFill>
                <a:latin typeface="Meiryo UI" panose="020B0604030504040204" pitchFamily="50" charset="-128"/>
                <a:ea typeface="Meiryo UI" panose="020B0604030504040204" pitchFamily="50" charset="-128"/>
                <a:cs typeface="Times New Roman" pitchFamily="18" charset="0"/>
              </a:rPr>
              <a:t>yndrome: </a:t>
            </a:r>
          </a:p>
          <a:p>
            <a:pPr algn="ctr"/>
            <a:r>
              <a:rPr lang="en-US" altLang="ja-JP" sz="6600" b="1" dirty="0" smtClean="0">
                <a:solidFill>
                  <a:schemeClr val="bg1"/>
                </a:solidFill>
                <a:latin typeface="Meiryo UI" panose="020B0604030504040204" pitchFamily="50" charset="-128"/>
                <a:ea typeface="Meiryo UI" panose="020B0604030504040204" pitchFamily="50" charset="-128"/>
                <a:cs typeface="Times New Roman" pitchFamily="18" charset="0"/>
              </a:rPr>
              <a:t>Implications </a:t>
            </a:r>
            <a:r>
              <a:rPr lang="en-US" altLang="ja-JP" sz="6600" b="1" dirty="0">
                <a:solidFill>
                  <a:schemeClr val="bg1"/>
                </a:solidFill>
                <a:latin typeface="Meiryo UI" panose="020B0604030504040204" pitchFamily="50" charset="-128"/>
                <a:ea typeface="Meiryo UI" panose="020B0604030504040204" pitchFamily="50" charset="-128"/>
                <a:cs typeface="Times New Roman" pitchFamily="18" charset="0"/>
              </a:rPr>
              <a:t>for </a:t>
            </a:r>
            <a:r>
              <a:rPr lang="en-US" altLang="ja-JP" sz="6600" b="1" dirty="0" smtClean="0">
                <a:solidFill>
                  <a:schemeClr val="bg1"/>
                </a:solidFill>
                <a:latin typeface="Meiryo UI" panose="020B0604030504040204" pitchFamily="50" charset="-128"/>
                <a:ea typeface="Meiryo UI" panose="020B0604030504040204" pitchFamily="50" charset="-128"/>
                <a:cs typeface="Times New Roman" pitchFamily="18" charset="0"/>
              </a:rPr>
              <a:t>Acceptance and Commitment Therapy</a:t>
            </a:r>
          </a:p>
        </p:txBody>
      </p:sp>
      <p:sp>
        <p:nvSpPr>
          <p:cNvPr id="100" name="テキスト ボックス 99"/>
          <p:cNvSpPr txBox="1"/>
          <p:nvPr/>
        </p:nvSpPr>
        <p:spPr>
          <a:xfrm>
            <a:off x="5066884" y="108729"/>
            <a:ext cx="2232248" cy="1107996"/>
          </a:xfrm>
          <a:prstGeom prst="rect">
            <a:avLst/>
          </a:prstGeom>
          <a:noFill/>
        </p:spPr>
        <p:txBody>
          <a:bodyPr wrap="square" rtlCol="0">
            <a:spAutoFit/>
          </a:bodyPr>
          <a:lstStyle/>
          <a:p>
            <a:r>
              <a:rPr kumimoji="1" lang="en-US" altLang="ja-JP" sz="5400" dirty="0" smtClean="0">
                <a:solidFill>
                  <a:schemeClr val="bg1"/>
                </a:solidFill>
                <a:latin typeface="Meiryo UI" panose="020B0604030504040204" pitchFamily="50" charset="-128"/>
                <a:ea typeface="Meiryo UI" panose="020B0604030504040204" pitchFamily="50" charset="-128"/>
              </a:rPr>
              <a:t>#</a:t>
            </a:r>
            <a:r>
              <a:rPr kumimoji="1" lang="en-US" altLang="ja-JP" sz="6600" dirty="0" smtClean="0">
                <a:solidFill>
                  <a:schemeClr val="bg1"/>
                </a:solidFill>
                <a:latin typeface="Meiryo UI" panose="020B0604030504040204" pitchFamily="50" charset="-128"/>
                <a:ea typeface="Meiryo UI" panose="020B0604030504040204" pitchFamily="50" charset="-128"/>
              </a:rPr>
              <a:t>1-5</a:t>
            </a:r>
            <a:endParaRPr kumimoji="1" lang="ja-JP" altLang="en-US" sz="5400" dirty="0">
              <a:solidFill>
                <a:schemeClr val="bg1"/>
              </a:solidFill>
              <a:latin typeface="Meiryo UI" panose="020B0604030504040204" pitchFamily="50" charset="-128"/>
              <a:ea typeface="Meiryo UI" panose="020B0604030504040204" pitchFamily="50" charset="-128"/>
            </a:endParaRPr>
          </a:p>
        </p:txBody>
      </p:sp>
      <p:sp>
        <p:nvSpPr>
          <p:cNvPr id="101" name="テキスト ボックス 100"/>
          <p:cNvSpPr txBox="1"/>
          <p:nvPr/>
        </p:nvSpPr>
        <p:spPr>
          <a:xfrm>
            <a:off x="4625157" y="2203779"/>
            <a:ext cx="24465023" cy="2308324"/>
          </a:xfrm>
          <a:prstGeom prst="rect">
            <a:avLst/>
          </a:prstGeom>
          <a:noFill/>
        </p:spPr>
        <p:txBody>
          <a:bodyPr wrap="square" rtlCol="0">
            <a:spAutoFit/>
          </a:bodyPr>
          <a:lstStyle/>
          <a:p>
            <a:pPr algn="ctr"/>
            <a:r>
              <a:rPr lang="en-US" altLang="ja-JP" sz="4800" dirty="0" smtClean="0">
                <a:latin typeface="Meiryo UI" panose="020B0604030504040204" pitchFamily="50" charset="-128"/>
                <a:ea typeface="Meiryo UI" panose="020B0604030504040204" pitchFamily="50" charset="-128"/>
                <a:cs typeface="Times New Roman" pitchFamily="18" charset="0"/>
              </a:rPr>
              <a:t>Masataka Ito</a:t>
            </a:r>
            <a:r>
              <a:rPr lang="en-US" altLang="ja-JP" sz="4800" baseline="30000" dirty="0" smtClean="0">
                <a:latin typeface="Meiryo UI" panose="020B0604030504040204" pitchFamily="50" charset="-128"/>
                <a:ea typeface="Meiryo UI" panose="020B0604030504040204" pitchFamily="50" charset="-128"/>
                <a:cs typeface="Times New Roman" pitchFamily="18" charset="0"/>
              </a:rPr>
              <a:t>1</a:t>
            </a:r>
            <a:r>
              <a:rPr lang="en-US" altLang="ja-JP" sz="4800" dirty="0" smtClean="0">
                <a:latin typeface="Meiryo UI" panose="020B0604030504040204" pitchFamily="50" charset="-128"/>
                <a:ea typeface="Meiryo UI" panose="020B0604030504040204" pitchFamily="50" charset="-128"/>
                <a:cs typeface="Times New Roman" pitchFamily="18" charset="0"/>
              </a:rPr>
              <a:t>, </a:t>
            </a:r>
            <a:r>
              <a:rPr lang="en-US" altLang="ja-JP" sz="4800" baseline="30000" dirty="0" smtClean="0">
                <a:latin typeface="Meiryo UI" panose="020B0604030504040204" pitchFamily="50" charset="-128"/>
                <a:ea typeface="Meiryo UI" panose="020B0604030504040204" pitchFamily="50" charset="-128"/>
                <a:cs typeface="Times New Roman" pitchFamily="18" charset="0"/>
              </a:rPr>
              <a:t> </a:t>
            </a:r>
            <a:r>
              <a:rPr lang="en-US" altLang="ja-JP" sz="4800" dirty="0" smtClean="0">
                <a:latin typeface="Meiryo UI" panose="020B0604030504040204" pitchFamily="50" charset="-128"/>
                <a:ea typeface="Meiryo UI" panose="020B0604030504040204" pitchFamily="50" charset="-128"/>
                <a:cs typeface="Times New Roman" pitchFamily="18" charset="0"/>
              </a:rPr>
              <a:t>Takashi Muto</a:t>
            </a:r>
            <a:r>
              <a:rPr lang="en-US" altLang="ja-JP" sz="4800" baseline="30000" dirty="0" smtClean="0">
                <a:latin typeface="Meiryo UI" panose="020B0604030504040204" pitchFamily="50" charset="-128"/>
                <a:ea typeface="Meiryo UI" panose="020B0604030504040204" pitchFamily="50" charset="-128"/>
                <a:cs typeface="Times New Roman" pitchFamily="18" charset="0"/>
              </a:rPr>
              <a:t>2</a:t>
            </a:r>
          </a:p>
          <a:p>
            <a:pPr algn="ctr"/>
            <a:r>
              <a:rPr lang="en-US" altLang="ja-JP" sz="3200" baseline="30000" dirty="0" smtClean="0">
                <a:latin typeface="Meiryo UI" panose="020B0604030504040204" pitchFamily="50" charset="-128"/>
                <a:ea typeface="Meiryo UI" panose="020B0604030504040204" pitchFamily="50" charset="-128"/>
                <a:cs typeface="Times New Roman" pitchFamily="18" charset="0"/>
              </a:rPr>
              <a:t>1</a:t>
            </a:r>
            <a:r>
              <a:rPr lang="en-US" altLang="ja-JP" sz="3200" dirty="0" smtClean="0">
                <a:latin typeface="Meiryo UI" panose="020B0604030504040204" pitchFamily="50" charset="-128"/>
                <a:ea typeface="Meiryo UI" panose="020B0604030504040204" pitchFamily="50" charset="-128"/>
                <a:cs typeface="Times New Roman" pitchFamily="18" charset="0"/>
              </a:rPr>
              <a:t> Graduate school of Psychology, Doshisha university</a:t>
            </a:r>
            <a:endParaRPr lang="en-US" altLang="ja-JP" sz="3200" baseline="30000" dirty="0" smtClean="0">
              <a:latin typeface="Meiryo UI" panose="020B0604030504040204" pitchFamily="50" charset="-128"/>
              <a:ea typeface="Meiryo UI" panose="020B0604030504040204" pitchFamily="50" charset="-128"/>
              <a:cs typeface="Times New Roman" pitchFamily="18" charset="0"/>
            </a:endParaRPr>
          </a:p>
          <a:p>
            <a:pPr algn="ctr"/>
            <a:r>
              <a:rPr lang="en-US" altLang="ja-JP" sz="3200" baseline="30000" dirty="0" smtClean="0">
                <a:latin typeface="Meiryo UI" panose="020B0604030504040204" pitchFamily="50" charset="-128"/>
                <a:ea typeface="Meiryo UI" panose="020B0604030504040204" pitchFamily="50" charset="-128"/>
                <a:cs typeface="Times New Roman" pitchFamily="18" charset="0"/>
              </a:rPr>
              <a:t>2</a:t>
            </a:r>
            <a:r>
              <a:rPr lang="en-US" altLang="ja-JP" sz="3200" dirty="0" smtClean="0">
                <a:latin typeface="Meiryo UI" panose="020B0604030504040204" pitchFamily="50" charset="-128"/>
                <a:ea typeface="Meiryo UI" panose="020B0604030504040204" pitchFamily="50" charset="-128"/>
                <a:cs typeface="Times New Roman" pitchFamily="18" charset="0"/>
              </a:rPr>
              <a:t> </a:t>
            </a:r>
            <a:r>
              <a:rPr lang="ja-JP" altLang="en-US" sz="3200" dirty="0" smtClean="0">
                <a:latin typeface="Meiryo UI" panose="020B0604030504040204" pitchFamily="50" charset="-128"/>
                <a:ea typeface="Meiryo UI" panose="020B0604030504040204" pitchFamily="50" charset="-128"/>
                <a:cs typeface="Times New Roman" pitchFamily="18" charset="0"/>
              </a:rPr>
              <a:t> </a:t>
            </a:r>
            <a:r>
              <a:rPr lang="en-US" altLang="ja-JP" sz="3200" dirty="0" smtClean="0">
                <a:latin typeface="Meiryo UI" panose="020B0604030504040204" pitchFamily="50" charset="-128"/>
                <a:ea typeface="Meiryo UI" panose="020B0604030504040204" pitchFamily="50" charset="-128"/>
                <a:cs typeface="Times New Roman" pitchFamily="18" charset="0"/>
              </a:rPr>
              <a:t>Faculty</a:t>
            </a:r>
            <a:r>
              <a:rPr lang="ja-JP" altLang="en-US" sz="3200" dirty="0" smtClean="0">
                <a:latin typeface="Meiryo UI" panose="020B0604030504040204" pitchFamily="50" charset="-128"/>
                <a:ea typeface="Meiryo UI" panose="020B0604030504040204" pitchFamily="50" charset="-128"/>
                <a:cs typeface="Times New Roman" pitchFamily="18" charset="0"/>
              </a:rPr>
              <a:t> </a:t>
            </a:r>
            <a:r>
              <a:rPr lang="en-US" altLang="ja-JP" sz="3200" dirty="0" smtClean="0">
                <a:latin typeface="Meiryo UI" panose="020B0604030504040204" pitchFamily="50" charset="-128"/>
                <a:ea typeface="Meiryo UI" panose="020B0604030504040204" pitchFamily="50" charset="-128"/>
                <a:cs typeface="Times New Roman" pitchFamily="18" charset="0"/>
              </a:rPr>
              <a:t>of Psychology, Doshisha University</a:t>
            </a:r>
            <a:endParaRPr lang="en-US" altLang="ja-JP" sz="3200" baseline="30000" dirty="0">
              <a:latin typeface="Meiryo UI" panose="020B0604030504040204" pitchFamily="50" charset="-128"/>
              <a:ea typeface="Meiryo UI" panose="020B0604030504040204" pitchFamily="50" charset="-128"/>
              <a:cs typeface="Times New Roman" pitchFamily="18" charset="0"/>
            </a:endParaRPr>
          </a:p>
          <a:p>
            <a:pPr algn="ctr"/>
            <a:r>
              <a:rPr lang="en-US" altLang="ja-JP" sz="3200" dirty="0" smtClean="0">
                <a:latin typeface="Meiryo UI" panose="020B0604030504040204" pitchFamily="50" charset="-128"/>
                <a:ea typeface="Meiryo UI" panose="020B0604030504040204" pitchFamily="50" charset="-128"/>
                <a:cs typeface="Times New Roman" pitchFamily="18" charset="0"/>
              </a:rPr>
              <a:t>E-mail: ito.mstka@gmail.com</a:t>
            </a:r>
          </a:p>
        </p:txBody>
      </p:sp>
      <p:sp>
        <p:nvSpPr>
          <p:cNvPr id="102" name="正方形/長方形 101"/>
          <p:cNvSpPr/>
          <p:nvPr/>
        </p:nvSpPr>
        <p:spPr>
          <a:xfrm>
            <a:off x="4740655" y="108729"/>
            <a:ext cx="25303307" cy="4406682"/>
          </a:xfrm>
          <a:prstGeom prst="rect">
            <a:avLst/>
          </a:prstGeom>
          <a:noFill/>
          <a:ln w="57150">
            <a:solidFill>
              <a:srgbClr val="214C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9" name="グループ化 18"/>
          <p:cNvGrpSpPr/>
          <p:nvPr/>
        </p:nvGrpSpPr>
        <p:grpSpPr>
          <a:xfrm>
            <a:off x="23564923" y="28904995"/>
            <a:ext cx="5955931" cy="4143594"/>
            <a:chOff x="23564923" y="28809745"/>
            <a:chExt cx="5955931" cy="4143594"/>
          </a:xfrm>
        </p:grpSpPr>
        <p:pic>
          <p:nvPicPr>
            <p:cNvPr id="6" name="図 5"/>
            <p:cNvPicPr>
              <a:picLocks noChangeAspect="1"/>
            </p:cNvPicPr>
            <p:nvPr/>
          </p:nvPicPr>
          <p:blipFill>
            <a:blip r:embed="rId4"/>
            <a:stretch>
              <a:fillRect/>
            </a:stretch>
          </p:blipFill>
          <p:spPr>
            <a:xfrm>
              <a:off x="23564923" y="28809745"/>
              <a:ext cx="5955931" cy="4143594"/>
            </a:xfrm>
            <a:prstGeom prst="rect">
              <a:avLst/>
            </a:prstGeom>
          </p:spPr>
        </p:pic>
        <p:grpSp>
          <p:nvGrpSpPr>
            <p:cNvPr id="11" name="グループ化 10"/>
            <p:cNvGrpSpPr/>
            <p:nvPr/>
          </p:nvGrpSpPr>
          <p:grpSpPr>
            <a:xfrm>
              <a:off x="24255506" y="31380051"/>
              <a:ext cx="613425" cy="1115588"/>
              <a:chOff x="23257735" y="32473350"/>
              <a:chExt cx="785338" cy="1374243"/>
            </a:xfrm>
            <a:solidFill>
              <a:srgbClr val="214C7F">
                <a:alpha val="34902"/>
              </a:srgbClr>
            </a:solidFill>
          </p:grpSpPr>
          <p:sp>
            <p:nvSpPr>
              <p:cNvPr id="192" name="正方形/長方形 191"/>
              <p:cNvSpPr/>
              <p:nvPr/>
            </p:nvSpPr>
            <p:spPr>
              <a:xfrm>
                <a:off x="23257735" y="32473350"/>
                <a:ext cx="781484" cy="428022"/>
              </a:xfrm>
              <a:prstGeom prst="rect">
                <a:avLst/>
              </a:prstGeom>
              <a:grpFill/>
              <a:ln w="38100">
                <a:solidFill>
                  <a:srgbClr val="BEB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3" name="正方形/長方形 192"/>
              <p:cNvSpPr/>
              <p:nvPr/>
            </p:nvSpPr>
            <p:spPr>
              <a:xfrm>
                <a:off x="23261589" y="33415592"/>
                <a:ext cx="781484" cy="432001"/>
              </a:xfrm>
              <a:prstGeom prst="rect">
                <a:avLst/>
              </a:prstGeom>
              <a:grpFill/>
              <a:ln w="38100">
                <a:solidFill>
                  <a:srgbClr val="BEB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grpSp>
        <p:nvGrpSpPr>
          <p:cNvPr id="4" name="グループ化 3"/>
          <p:cNvGrpSpPr/>
          <p:nvPr/>
        </p:nvGrpSpPr>
        <p:grpSpPr>
          <a:xfrm>
            <a:off x="15889393" y="10607486"/>
            <a:ext cx="6633366" cy="9966315"/>
            <a:chOff x="15889393" y="10221840"/>
            <a:chExt cx="6633366" cy="9966315"/>
          </a:xfrm>
        </p:grpSpPr>
        <p:grpSp>
          <p:nvGrpSpPr>
            <p:cNvPr id="74" name="グループ化 73"/>
            <p:cNvGrpSpPr/>
            <p:nvPr/>
          </p:nvGrpSpPr>
          <p:grpSpPr>
            <a:xfrm>
              <a:off x="15889393" y="10221840"/>
              <a:ext cx="6633366" cy="9966315"/>
              <a:chOff x="1161254" y="14281039"/>
              <a:chExt cx="6358701" cy="9689506"/>
            </a:xfrm>
          </p:grpSpPr>
          <p:sp>
            <p:nvSpPr>
              <p:cNvPr id="75" name="正方形/長方形 74"/>
              <p:cNvSpPr/>
              <p:nvPr/>
            </p:nvSpPr>
            <p:spPr>
              <a:xfrm>
                <a:off x="2168538" y="14281039"/>
                <a:ext cx="3979809" cy="826098"/>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800" b="1" dirty="0">
                    <a:latin typeface="Meiryo UI" panose="020B0604030504040204" pitchFamily="50" charset="-128"/>
                    <a:ea typeface="Meiryo UI" panose="020B0604030504040204" pitchFamily="50" charset="-128"/>
                  </a:rPr>
                  <a:t>Screening</a:t>
                </a:r>
                <a:r>
                  <a:rPr lang="ja-JP" altLang="en-US" sz="2800" dirty="0">
                    <a:latin typeface="Meiryo UI" panose="020B0604030504040204" pitchFamily="50" charset="-128"/>
                    <a:ea typeface="Meiryo UI" panose="020B0604030504040204" pitchFamily="50" charset="-128"/>
                  </a:rPr>
                  <a:t> </a:t>
                </a:r>
                <a:r>
                  <a:rPr lang="en-US" altLang="ja-JP" sz="2800" dirty="0" smtClean="0">
                    <a:latin typeface="Meiryo UI" panose="020B0604030504040204" pitchFamily="50" charset="-128"/>
                    <a:ea typeface="Meiryo UI" panose="020B0604030504040204" pitchFamily="50" charset="-128"/>
                  </a:rPr>
                  <a:t>by </a:t>
                </a:r>
                <a:r>
                  <a:rPr lang="en-US" altLang="ja-JP" sz="2800" b="1" dirty="0" smtClean="0">
                    <a:latin typeface="Meiryo UI" panose="020B0604030504040204" pitchFamily="50" charset="-128"/>
                    <a:ea typeface="Meiryo UI" panose="020B0604030504040204" pitchFamily="50" charset="-128"/>
                  </a:rPr>
                  <a:t>IBS-SI</a:t>
                </a:r>
              </a:p>
              <a:p>
                <a:pPr algn="ctr"/>
                <a:r>
                  <a:rPr lang="en-US" altLang="ja-JP" sz="2800" b="1" dirty="0" smtClean="0">
                    <a:latin typeface="Meiryo UI" panose="020B0604030504040204" pitchFamily="50" charset="-128"/>
                    <a:ea typeface="Meiryo UI" panose="020B0604030504040204" pitchFamily="50" charset="-128"/>
                  </a:rPr>
                  <a:t>n </a:t>
                </a:r>
                <a:r>
                  <a:rPr lang="en-US" altLang="ja-JP" sz="2800" b="1" dirty="0">
                    <a:latin typeface="Meiryo UI" panose="020B0604030504040204" pitchFamily="50" charset="-128"/>
                    <a:ea typeface="Meiryo UI" panose="020B0604030504040204" pitchFamily="50" charset="-128"/>
                  </a:rPr>
                  <a:t>= </a:t>
                </a:r>
                <a:r>
                  <a:rPr lang="en-US" altLang="ja-JP" sz="2800" b="1" dirty="0" smtClean="0">
                    <a:latin typeface="Meiryo UI" panose="020B0604030504040204" pitchFamily="50" charset="-128"/>
                    <a:ea typeface="Meiryo UI" panose="020B0604030504040204" pitchFamily="50" charset="-128"/>
                    <a:cs typeface="Times New Roman" panose="02020603050405020304" pitchFamily="18" charset="0"/>
                  </a:rPr>
                  <a:t>331</a:t>
                </a:r>
                <a:endParaRPr lang="en-US" altLang="ja-JP" sz="2800" b="1" dirty="0">
                  <a:latin typeface="Meiryo UI" panose="020B0604030504040204" pitchFamily="50" charset="-128"/>
                  <a:ea typeface="Meiryo UI" panose="020B0604030504040204" pitchFamily="50" charset="-128"/>
                </a:endParaRPr>
              </a:p>
            </p:txBody>
          </p:sp>
          <p:sp>
            <p:nvSpPr>
              <p:cNvPr id="76" name="正方形/長方形 75"/>
              <p:cNvSpPr/>
              <p:nvPr/>
            </p:nvSpPr>
            <p:spPr>
              <a:xfrm>
                <a:off x="1194570" y="15719810"/>
                <a:ext cx="2876606" cy="575012"/>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400" dirty="0">
                    <a:latin typeface="Meiryo UI" panose="020B0604030504040204" pitchFamily="50" charset="-128"/>
                    <a:ea typeface="Meiryo UI" panose="020B0604030504040204" pitchFamily="50" charset="-128"/>
                    <a:cs typeface="Times New Roman" panose="02020603050405020304" pitchFamily="18" charset="0"/>
                  </a:rPr>
                  <a:t>IBS</a:t>
                </a:r>
                <a:r>
                  <a:rPr lang="ja-JP" altLang="en-US" sz="24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2400" dirty="0">
                    <a:latin typeface="Meiryo UI" panose="020B0604030504040204" pitchFamily="50" charset="-128"/>
                    <a:ea typeface="Meiryo UI" panose="020B0604030504040204" pitchFamily="50" charset="-128"/>
                    <a:cs typeface="Times New Roman" panose="02020603050405020304" pitchFamily="18" charset="0"/>
                  </a:rPr>
                  <a:t>(n= 68)</a:t>
                </a:r>
              </a:p>
            </p:txBody>
          </p:sp>
          <p:sp>
            <p:nvSpPr>
              <p:cNvPr id="77" name="正方形/長方形 76"/>
              <p:cNvSpPr/>
              <p:nvPr/>
            </p:nvSpPr>
            <p:spPr>
              <a:xfrm>
                <a:off x="1194570" y="17243894"/>
                <a:ext cx="2876606" cy="1033010"/>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800" b="1" dirty="0" smtClean="0">
                    <a:latin typeface="Meiryo UI" panose="020B0604030504040204" pitchFamily="50" charset="-128"/>
                    <a:ea typeface="Meiryo UI" panose="020B0604030504040204" pitchFamily="50" charset="-128"/>
                    <a:cs typeface="Times New Roman" panose="02020603050405020304" pitchFamily="18" charset="0"/>
                  </a:rPr>
                  <a:t>IBS</a:t>
                </a:r>
                <a:endParaRPr lang="en-US" altLang="ja-JP" sz="2800" b="1" dirty="0">
                  <a:latin typeface="Meiryo UI" panose="020B0604030504040204" pitchFamily="50" charset="-128"/>
                  <a:ea typeface="Meiryo UI" panose="020B0604030504040204" pitchFamily="50" charset="-128"/>
                </a:endParaRPr>
              </a:p>
              <a:p>
                <a:pPr algn="ctr"/>
                <a:r>
                  <a:rPr lang="en-US" altLang="ja-JP" sz="2800" dirty="0" smtClean="0">
                    <a:latin typeface="Meiryo UI" panose="020B0604030504040204" pitchFamily="50" charset="-128"/>
                    <a:ea typeface="Meiryo UI" panose="020B0604030504040204" pitchFamily="50" charset="-128"/>
                  </a:rPr>
                  <a:t>n=</a:t>
                </a:r>
                <a:r>
                  <a:rPr lang="en-US" altLang="ja-JP" sz="2800" dirty="0" smtClean="0">
                    <a:latin typeface="Meiryo UI" panose="020B0604030504040204" pitchFamily="50" charset="-128"/>
                    <a:ea typeface="Meiryo UI" panose="020B0604030504040204" pitchFamily="50" charset="-128"/>
                    <a:cs typeface="Times New Roman" panose="02020603050405020304" pitchFamily="18" charset="0"/>
                  </a:rPr>
                  <a:t>38</a:t>
                </a:r>
                <a:r>
                  <a:rPr lang="en-US" altLang="ja-JP" sz="2800" b="1" dirty="0" smtClean="0">
                    <a:latin typeface="Meiryo UI" panose="020B0604030504040204" pitchFamily="50" charset="-128"/>
                    <a:ea typeface="Meiryo UI" panose="020B0604030504040204" pitchFamily="50" charset="-128"/>
                    <a:cs typeface="Times New Roman" panose="02020603050405020304" pitchFamily="18" charset="0"/>
                  </a:rPr>
                  <a:t> </a:t>
                </a:r>
              </a:p>
            </p:txBody>
          </p:sp>
          <p:sp>
            <p:nvSpPr>
              <p:cNvPr id="78" name="正方形/長方形 77"/>
              <p:cNvSpPr/>
              <p:nvPr/>
            </p:nvSpPr>
            <p:spPr>
              <a:xfrm>
                <a:off x="3115215" y="16396470"/>
                <a:ext cx="945005" cy="720000"/>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r>
                  <a:rPr lang="en-US" altLang="ja-JP" sz="1533" dirty="0" smtClean="0">
                    <a:latin typeface="Meiryo UI" panose="020B0604030504040204" pitchFamily="50" charset="-128"/>
                    <a:ea typeface="Meiryo UI" panose="020B0604030504040204" pitchFamily="50" charset="-128"/>
                  </a:rPr>
                  <a:t>Exclude</a:t>
                </a:r>
              </a:p>
              <a:p>
                <a:r>
                  <a:rPr lang="en-US" altLang="ja-JP" sz="1533" dirty="0">
                    <a:latin typeface="Meiryo UI" panose="020B0604030504040204" pitchFamily="50" charset="-128"/>
                    <a:ea typeface="Meiryo UI" panose="020B0604030504040204" pitchFamily="50" charset="-128"/>
                  </a:rPr>
                  <a:t>n</a:t>
                </a:r>
                <a:r>
                  <a:rPr lang="en-US" altLang="ja-JP" sz="1533" dirty="0" smtClean="0">
                    <a:latin typeface="Meiryo UI" panose="020B0604030504040204" pitchFamily="50" charset="-128"/>
                    <a:ea typeface="Meiryo UI" panose="020B0604030504040204" pitchFamily="50" charset="-128"/>
                  </a:rPr>
                  <a:t>=30</a:t>
                </a:r>
                <a:endParaRPr lang="ja-JP" altLang="en-US" sz="1533" dirty="0">
                  <a:latin typeface="Meiryo UI" panose="020B0604030504040204" pitchFamily="50" charset="-128"/>
                  <a:ea typeface="Meiryo UI" panose="020B0604030504040204" pitchFamily="50" charset="-128"/>
                </a:endParaRPr>
              </a:p>
            </p:txBody>
          </p:sp>
          <p:cxnSp>
            <p:nvCxnSpPr>
              <p:cNvPr id="79" name="直線コネクタ 78"/>
              <p:cNvCxnSpPr>
                <a:stCxn id="75" idx="2"/>
                <a:endCxn id="76" idx="0"/>
              </p:cNvCxnSpPr>
              <p:nvPr/>
            </p:nvCxnSpPr>
            <p:spPr>
              <a:xfrm flipH="1">
                <a:off x="2632873" y="15107137"/>
                <a:ext cx="1525570" cy="612673"/>
              </a:xfrm>
              <a:prstGeom prst="line">
                <a:avLst/>
              </a:prstGeom>
              <a:ln w="12700"/>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a:off x="2033047" y="16294822"/>
                <a:ext cx="0" cy="918025"/>
              </a:xfrm>
              <a:prstGeom prst="line">
                <a:avLst/>
              </a:prstGeom>
              <a:ln w="12700"/>
            </p:spPr>
            <p:style>
              <a:lnRef idx="1">
                <a:schemeClr val="dk1"/>
              </a:lnRef>
              <a:fillRef idx="0">
                <a:schemeClr val="dk1"/>
              </a:fillRef>
              <a:effectRef idx="0">
                <a:schemeClr val="dk1"/>
              </a:effectRef>
              <a:fontRef idx="minor">
                <a:schemeClr val="tx1"/>
              </a:fontRef>
            </p:style>
          </p:cxnSp>
          <p:sp>
            <p:nvSpPr>
              <p:cNvPr id="82" name="正方形/長方形 81"/>
              <p:cNvSpPr/>
              <p:nvPr/>
            </p:nvSpPr>
            <p:spPr>
              <a:xfrm>
                <a:off x="4712921" y="15679059"/>
                <a:ext cx="2807032" cy="656515"/>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400" dirty="0" smtClean="0">
                    <a:latin typeface="Meiryo UI" panose="020B0604030504040204" pitchFamily="50" charset="-128"/>
                    <a:ea typeface="Meiryo UI" panose="020B0604030504040204" pitchFamily="50" charset="-128"/>
                  </a:rPr>
                  <a:t>HC (n=</a:t>
                </a:r>
                <a:r>
                  <a:rPr lang="en-US" altLang="ja-JP" sz="2400" dirty="0" smtClean="0">
                    <a:latin typeface="Meiryo UI" panose="020B0604030504040204" pitchFamily="50" charset="-128"/>
                    <a:ea typeface="Meiryo UI" panose="020B0604030504040204" pitchFamily="50" charset="-128"/>
                    <a:cs typeface="Times New Roman" panose="02020603050405020304" pitchFamily="18" charset="0"/>
                  </a:rPr>
                  <a:t>103</a:t>
                </a:r>
                <a:r>
                  <a:rPr lang="en-US" altLang="ja-JP" sz="24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2400" dirty="0">
                  <a:latin typeface="Meiryo UI" panose="020B0604030504040204" pitchFamily="50" charset="-128"/>
                  <a:ea typeface="Meiryo UI" panose="020B0604030504040204" pitchFamily="50" charset="-128"/>
                </a:endParaRPr>
              </a:p>
            </p:txBody>
          </p:sp>
          <p:sp>
            <p:nvSpPr>
              <p:cNvPr id="83" name="正方形/長方形 82"/>
              <p:cNvSpPr/>
              <p:nvPr/>
            </p:nvSpPr>
            <p:spPr>
              <a:xfrm>
                <a:off x="4712921" y="17260842"/>
                <a:ext cx="2807033" cy="1016063"/>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800" b="1" dirty="0">
                    <a:latin typeface="Meiryo UI" panose="020B0604030504040204" pitchFamily="50" charset="-128"/>
                    <a:ea typeface="Meiryo UI" panose="020B0604030504040204" pitchFamily="50" charset="-128"/>
                  </a:rPr>
                  <a:t>HC </a:t>
                </a:r>
                <a:endParaRPr lang="en-US" altLang="ja-JP" sz="2800" b="1" dirty="0" smtClean="0">
                  <a:latin typeface="Meiryo UI" panose="020B0604030504040204" pitchFamily="50" charset="-128"/>
                  <a:ea typeface="Meiryo UI" panose="020B0604030504040204" pitchFamily="50" charset="-128"/>
                </a:endParaRPr>
              </a:p>
              <a:p>
                <a:pPr algn="ctr"/>
                <a:r>
                  <a:rPr lang="en-US" altLang="ja-JP" sz="2800" dirty="0" smtClean="0">
                    <a:latin typeface="Meiryo UI" panose="020B0604030504040204" pitchFamily="50" charset="-128"/>
                    <a:ea typeface="Meiryo UI" panose="020B0604030504040204" pitchFamily="50" charset="-128"/>
                  </a:rPr>
                  <a:t>n=</a:t>
                </a:r>
                <a:r>
                  <a:rPr lang="en-US" altLang="ja-JP" sz="2800" dirty="0" smtClean="0">
                    <a:latin typeface="Meiryo UI" panose="020B0604030504040204" pitchFamily="50" charset="-128"/>
                    <a:ea typeface="Meiryo UI" panose="020B0604030504040204" pitchFamily="50" charset="-128"/>
                    <a:cs typeface="Times New Roman" panose="02020603050405020304" pitchFamily="18" charset="0"/>
                  </a:rPr>
                  <a:t>44</a:t>
                </a:r>
                <a:endParaRPr lang="en-US" altLang="ja-JP" sz="2800" dirty="0">
                  <a:latin typeface="Meiryo UI" panose="020B0604030504040204" pitchFamily="50" charset="-128"/>
                  <a:ea typeface="Meiryo UI" panose="020B0604030504040204" pitchFamily="50" charset="-128"/>
                </a:endParaRPr>
              </a:p>
            </p:txBody>
          </p:sp>
          <p:cxnSp>
            <p:nvCxnSpPr>
              <p:cNvPr id="84" name="直線コネクタ 83"/>
              <p:cNvCxnSpPr>
                <a:stCxn id="75" idx="2"/>
                <a:endCxn id="82" idx="0"/>
              </p:cNvCxnSpPr>
              <p:nvPr/>
            </p:nvCxnSpPr>
            <p:spPr>
              <a:xfrm>
                <a:off x="4158443" y="15107137"/>
                <a:ext cx="1957994" cy="571922"/>
              </a:xfrm>
              <a:prstGeom prst="line">
                <a:avLst/>
              </a:prstGeom>
              <a:ln w="12700"/>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a:off x="5688884" y="16335574"/>
                <a:ext cx="0" cy="925267"/>
              </a:xfrm>
              <a:prstGeom prst="line">
                <a:avLst/>
              </a:prstGeom>
              <a:ln w="12700"/>
            </p:spPr>
            <p:style>
              <a:lnRef idx="1">
                <a:schemeClr val="dk1"/>
              </a:lnRef>
              <a:fillRef idx="0">
                <a:schemeClr val="dk1"/>
              </a:fillRef>
              <a:effectRef idx="0">
                <a:schemeClr val="dk1"/>
              </a:effectRef>
              <a:fontRef idx="minor">
                <a:schemeClr val="tx1"/>
              </a:fontRef>
            </p:style>
          </p:cxnSp>
          <p:sp>
            <p:nvSpPr>
              <p:cNvPr id="86" name="正方形/長方形 85"/>
              <p:cNvSpPr/>
              <p:nvPr/>
            </p:nvSpPr>
            <p:spPr>
              <a:xfrm>
                <a:off x="6574431" y="16450995"/>
                <a:ext cx="945000" cy="720000"/>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r>
                  <a:rPr lang="en-US" altLang="ja-JP" sz="1533" dirty="0" smtClean="0">
                    <a:latin typeface="Meiryo UI" panose="020B0604030504040204" pitchFamily="50" charset="-128"/>
                    <a:ea typeface="Meiryo UI" panose="020B0604030504040204" pitchFamily="50" charset="-128"/>
                  </a:rPr>
                  <a:t>Exclude n=</a:t>
                </a:r>
                <a:r>
                  <a:rPr lang="en-US" altLang="ja-JP" sz="1533" dirty="0" smtClean="0">
                    <a:latin typeface="Meiryo UI" panose="020B0604030504040204" pitchFamily="50" charset="-128"/>
                    <a:ea typeface="Meiryo UI" panose="020B0604030504040204" pitchFamily="50" charset="-128"/>
                    <a:cs typeface="Times New Roman" panose="02020603050405020304" pitchFamily="18" charset="0"/>
                  </a:rPr>
                  <a:t>59</a:t>
                </a:r>
                <a:endParaRPr lang="en-US" altLang="ja-JP" sz="1533" dirty="0">
                  <a:latin typeface="Meiryo UI" panose="020B0604030504040204" pitchFamily="50" charset="-128"/>
                  <a:ea typeface="Meiryo UI" panose="020B0604030504040204" pitchFamily="50" charset="-128"/>
                </a:endParaRPr>
              </a:p>
            </p:txBody>
          </p:sp>
          <p:sp>
            <p:nvSpPr>
              <p:cNvPr id="87" name="正方形/長方形 86"/>
              <p:cNvSpPr/>
              <p:nvPr/>
            </p:nvSpPr>
            <p:spPr>
              <a:xfrm>
                <a:off x="1183685" y="18788757"/>
                <a:ext cx="6336270" cy="1820448"/>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789" dirty="0">
                  <a:latin typeface="Meiryo UI" panose="020B0604030504040204" pitchFamily="50" charset="-128"/>
                  <a:ea typeface="Meiryo UI" panose="020B0604030504040204" pitchFamily="50" charset="-128"/>
                </a:endParaRPr>
              </a:p>
            </p:txBody>
          </p:sp>
          <p:cxnSp>
            <p:nvCxnSpPr>
              <p:cNvPr id="88" name="直線コネクタ 87"/>
              <p:cNvCxnSpPr/>
              <p:nvPr/>
            </p:nvCxnSpPr>
            <p:spPr>
              <a:xfrm>
                <a:off x="5688884" y="18276904"/>
                <a:ext cx="0" cy="656619"/>
              </a:xfrm>
              <a:prstGeom prst="line">
                <a:avLst/>
              </a:prstGeom>
              <a:ln w="12700"/>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a:xfrm>
                <a:off x="2033045" y="18276904"/>
                <a:ext cx="0" cy="634709"/>
              </a:xfrm>
              <a:prstGeom prst="line">
                <a:avLst/>
              </a:prstGeom>
              <a:ln w="12700"/>
            </p:spPr>
            <p:style>
              <a:lnRef idx="1">
                <a:schemeClr val="dk1"/>
              </a:lnRef>
              <a:fillRef idx="0">
                <a:schemeClr val="dk1"/>
              </a:fillRef>
              <a:effectRef idx="0">
                <a:schemeClr val="dk1"/>
              </a:effectRef>
              <a:fontRef idx="minor">
                <a:schemeClr val="tx1"/>
              </a:fontRef>
            </p:style>
          </p:cxnSp>
          <p:sp>
            <p:nvSpPr>
              <p:cNvPr id="127" name="正方形/長方形 126"/>
              <p:cNvSpPr/>
              <p:nvPr/>
            </p:nvSpPr>
            <p:spPr>
              <a:xfrm>
                <a:off x="1187059" y="21937822"/>
                <a:ext cx="6332896" cy="1254108"/>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800" b="1" dirty="0">
                    <a:latin typeface="Meiryo UI" panose="020B0604030504040204" pitchFamily="50" charset="-128"/>
                    <a:ea typeface="Meiryo UI" panose="020B0604030504040204" pitchFamily="50" charset="-128"/>
                  </a:rPr>
                  <a:t>Analyzed</a:t>
                </a:r>
              </a:p>
              <a:p>
                <a:pPr algn="ctr"/>
                <a:r>
                  <a:rPr lang="en-US" altLang="ja-JP" sz="2800" b="1" dirty="0" smtClean="0">
                    <a:latin typeface="Meiryo UI" panose="020B0604030504040204" pitchFamily="50" charset="-128"/>
                    <a:ea typeface="Meiryo UI" panose="020B0604030504040204" pitchFamily="50" charset="-128"/>
                    <a:cs typeface="Times New Roman" panose="02020603050405020304" pitchFamily="18" charset="0"/>
                  </a:rPr>
                  <a:t>IBS</a:t>
                </a:r>
                <a:r>
                  <a:rPr lang="ja-JP" altLang="en-US" sz="2800" b="1" dirty="0" smtClean="0">
                    <a:latin typeface="Meiryo UI" panose="020B0604030504040204" pitchFamily="50" charset="-128"/>
                    <a:ea typeface="Meiryo UI" panose="020B0604030504040204" pitchFamily="50" charset="-128"/>
                  </a:rPr>
                  <a:t> </a:t>
                </a:r>
                <a:r>
                  <a:rPr lang="en-US" altLang="ja-JP" sz="2800" b="1" dirty="0" smtClean="0">
                    <a:latin typeface="Meiryo UI" panose="020B0604030504040204" pitchFamily="50" charset="-128"/>
                    <a:ea typeface="Meiryo UI" panose="020B0604030504040204" pitchFamily="50" charset="-128"/>
                  </a:rPr>
                  <a:t>n=</a:t>
                </a:r>
                <a:r>
                  <a:rPr lang="en-US" altLang="ja-JP" sz="2800" b="1" dirty="0" smtClean="0">
                    <a:latin typeface="Meiryo UI" panose="020B0604030504040204" pitchFamily="50" charset="-128"/>
                    <a:ea typeface="Meiryo UI" panose="020B0604030504040204" pitchFamily="50" charset="-128"/>
                    <a:cs typeface="Times New Roman" panose="02020603050405020304" pitchFamily="18" charset="0"/>
                  </a:rPr>
                  <a:t>35 </a:t>
                </a:r>
                <a:r>
                  <a:rPr lang="en-US" altLang="ja-JP" sz="2400" dirty="0" smtClean="0">
                    <a:latin typeface="Meiryo UI" panose="020B0604030504040204" pitchFamily="50" charset="-128"/>
                    <a:ea typeface="Meiryo UI" panose="020B0604030504040204" pitchFamily="50" charset="-128"/>
                    <a:cs typeface="Times New Roman" panose="02020603050405020304" pitchFamily="18" charset="0"/>
                  </a:rPr>
                  <a:t>(Male =12 )</a:t>
                </a:r>
                <a:endParaRPr lang="en-US" altLang="ja-JP" sz="2400" dirty="0">
                  <a:latin typeface="Meiryo UI" panose="020B0604030504040204" pitchFamily="50" charset="-128"/>
                  <a:ea typeface="Meiryo UI" panose="020B0604030504040204" pitchFamily="50" charset="-128"/>
                </a:endParaRPr>
              </a:p>
              <a:p>
                <a:pPr algn="ctr"/>
                <a:r>
                  <a:rPr lang="en-US" altLang="ja-JP" sz="2800" b="1" dirty="0" smtClean="0">
                    <a:latin typeface="Meiryo UI" panose="020B0604030504040204" pitchFamily="50" charset="-128"/>
                    <a:ea typeface="Meiryo UI" panose="020B0604030504040204" pitchFamily="50" charset="-128"/>
                  </a:rPr>
                  <a:t>HC n=35 </a:t>
                </a:r>
                <a:r>
                  <a:rPr lang="en-US" altLang="ja-JP" sz="2400" dirty="0" smtClean="0">
                    <a:latin typeface="Meiryo UI" panose="020B0604030504040204" pitchFamily="50" charset="-128"/>
                    <a:ea typeface="Meiryo UI" panose="020B0604030504040204" pitchFamily="50" charset="-128"/>
                  </a:rPr>
                  <a:t>(Male = 14)</a:t>
                </a:r>
                <a:endParaRPr lang="ja-JP" altLang="en-US" sz="2400" dirty="0">
                  <a:latin typeface="Meiryo UI" panose="020B0604030504040204" pitchFamily="50" charset="-128"/>
                  <a:ea typeface="Meiryo UI" panose="020B0604030504040204" pitchFamily="50" charset="-128"/>
                </a:endParaRPr>
              </a:p>
            </p:txBody>
          </p:sp>
          <p:cxnSp>
            <p:nvCxnSpPr>
              <p:cNvPr id="136" name="直線コネクタ 135"/>
              <p:cNvCxnSpPr/>
              <p:nvPr/>
            </p:nvCxnSpPr>
            <p:spPr>
              <a:xfrm>
                <a:off x="5688884" y="20609204"/>
                <a:ext cx="0" cy="1328618"/>
              </a:xfrm>
              <a:prstGeom prst="line">
                <a:avLst/>
              </a:prstGeom>
              <a:ln w="12700"/>
            </p:spPr>
            <p:style>
              <a:lnRef idx="1">
                <a:schemeClr val="dk1"/>
              </a:lnRef>
              <a:fillRef idx="0">
                <a:schemeClr val="dk1"/>
              </a:fillRef>
              <a:effectRef idx="0">
                <a:schemeClr val="dk1"/>
              </a:effectRef>
              <a:fontRef idx="minor">
                <a:schemeClr val="tx1"/>
              </a:fontRef>
            </p:style>
          </p:cxnSp>
          <p:cxnSp>
            <p:nvCxnSpPr>
              <p:cNvPr id="137" name="直線コネクタ 136"/>
              <p:cNvCxnSpPr/>
              <p:nvPr/>
            </p:nvCxnSpPr>
            <p:spPr>
              <a:xfrm flipH="1">
                <a:off x="2031985" y="20609204"/>
                <a:ext cx="1060" cy="1328618"/>
              </a:xfrm>
              <a:prstGeom prst="line">
                <a:avLst/>
              </a:prstGeom>
              <a:ln w="12700"/>
            </p:spPr>
            <p:style>
              <a:lnRef idx="1">
                <a:schemeClr val="dk1"/>
              </a:lnRef>
              <a:fillRef idx="0">
                <a:schemeClr val="dk1"/>
              </a:fillRef>
              <a:effectRef idx="0">
                <a:schemeClr val="dk1"/>
              </a:effectRef>
              <a:fontRef idx="minor">
                <a:schemeClr val="tx1"/>
              </a:fontRef>
            </p:style>
          </p:cxnSp>
          <p:cxnSp>
            <p:nvCxnSpPr>
              <p:cNvPr id="138" name="直線コネクタ 137"/>
              <p:cNvCxnSpPr>
                <a:endCxn id="78" idx="1"/>
              </p:cNvCxnSpPr>
              <p:nvPr/>
            </p:nvCxnSpPr>
            <p:spPr>
              <a:xfrm>
                <a:off x="2033054" y="16732041"/>
                <a:ext cx="1082161"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139" name="直線コネクタ 138"/>
              <p:cNvCxnSpPr>
                <a:endCxn id="86" idx="1"/>
              </p:cNvCxnSpPr>
              <p:nvPr/>
            </p:nvCxnSpPr>
            <p:spPr>
              <a:xfrm>
                <a:off x="5688884" y="16756471"/>
                <a:ext cx="885547"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140" name="直線コネクタ 139"/>
              <p:cNvCxnSpPr/>
              <p:nvPr/>
            </p:nvCxnSpPr>
            <p:spPr>
              <a:xfrm flipV="1">
                <a:off x="6116437" y="21120254"/>
                <a:ext cx="149772"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141" name="直線コネクタ 140"/>
              <p:cNvCxnSpPr>
                <a:endCxn id="144" idx="1"/>
              </p:cNvCxnSpPr>
              <p:nvPr/>
            </p:nvCxnSpPr>
            <p:spPr>
              <a:xfrm flipV="1">
                <a:off x="2031985" y="21292591"/>
                <a:ext cx="299350" cy="593"/>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sp>
            <p:nvSpPr>
              <p:cNvPr id="142" name="テキスト ボックス 141"/>
              <p:cNvSpPr txBox="1"/>
              <p:nvPr/>
            </p:nvSpPr>
            <p:spPr>
              <a:xfrm>
                <a:off x="1161254" y="18804515"/>
                <a:ext cx="6299395" cy="1835266"/>
              </a:xfrm>
              <a:prstGeom prst="rect">
                <a:avLst/>
              </a:prstGeom>
              <a:noFill/>
            </p:spPr>
            <p:txBody>
              <a:bodyPr wrap="square" rtlCol="0">
                <a:spAutoFit/>
              </a:bodyPr>
              <a:lstStyle/>
              <a:p>
                <a:pPr algn="ctr">
                  <a:lnSpc>
                    <a:spcPts val="2800"/>
                  </a:lnSpc>
                </a:pPr>
                <a:r>
                  <a:rPr lang="ja-JP" altLang="en-US" sz="2800" b="1" dirty="0" smtClean="0">
                    <a:latin typeface="Meiryo UI" panose="020B0604030504040204" pitchFamily="50" charset="-128"/>
                    <a:ea typeface="Meiryo UI" panose="020B0604030504040204" pitchFamily="50" charset="-128"/>
                  </a:rPr>
                  <a:t>・</a:t>
                </a:r>
                <a:r>
                  <a:rPr lang="en-US" altLang="ja-JP" sz="2800" b="1" dirty="0" smtClean="0">
                    <a:latin typeface="Meiryo UI" panose="020B0604030504040204" pitchFamily="50" charset="-128"/>
                    <a:ea typeface="Meiryo UI" panose="020B0604030504040204" pitchFamily="50" charset="-128"/>
                  </a:rPr>
                  <a:t> </a:t>
                </a:r>
                <a:r>
                  <a:rPr lang="en-US" altLang="ja-JP" sz="2800" b="1" dirty="0">
                    <a:latin typeface="Meiryo UI" panose="020B0604030504040204" pitchFamily="50" charset="-128"/>
                    <a:ea typeface="Meiryo UI" panose="020B0604030504040204" pitchFamily="50" charset="-128"/>
                  </a:rPr>
                  <a:t>Questionnaires</a:t>
                </a:r>
              </a:p>
              <a:p>
                <a:pPr algn="ctr">
                  <a:lnSpc>
                    <a:spcPts val="2800"/>
                  </a:lnSpc>
                </a:pPr>
                <a:r>
                  <a:rPr lang="en-US" altLang="ja-JP" sz="2044"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(IBSSI, IBSQOL, SF-36, BDI-II, </a:t>
                </a:r>
              </a:p>
              <a:p>
                <a:pPr algn="ctr">
                  <a:lnSpc>
                    <a:spcPts val="2147"/>
                  </a:lnSpc>
                </a:pPr>
                <a:r>
                  <a:rPr lang="en-US" altLang="ja-JP" sz="2400" dirty="0">
                    <a:latin typeface="Meiryo UI" panose="020B0604030504040204" pitchFamily="50" charset="-128"/>
                    <a:ea typeface="Meiryo UI" panose="020B0604030504040204" pitchFamily="50" charset="-128"/>
                  </a:rPr>
                  <a:t>STAI, ASI,</a:t>
                </a: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AAQ-II,</a:t>
                </a: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CFQ,</a:t>
                </a: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FFMQ)</a:t>
                </a:r>
              </a:p>
              <a:p>
                <a:pPr algn="ctr">
                  <a:lnSpc>
                    <a:spcPts val="2147"/>
                  </a:lnSpc>
                </a:pPr>
                <a:endParaRPr lang="en-US" altLang="ja-JP" sz="2885" dirty="0">
                  <a:latin typeface="Meiryo UI" panose="020B0604030504040204" pitchFamily="50" charset="-128"/>
                  <a:ea typeface="Meiryo UI" panose="020B0604030504040204" pitchFamily="50" charset="-128"/>
                </a:endParaRPr>
              </a:p>
              <a:p>
                <a:pPr algn="ctr">
                  <a:lnSpc>
                    <a:spcPts val="2147"/>
                  </a:lnSpc>
                </a:pPr>
                <a:r>
                  <a:rPr lang="ja-JP" altLang="en-US" sz="2800" b="1" dirty="0" smtClean="0">
                    <a:latin typeface="Meiryo UI" panose="020B0604030504040204" pitchFamily="50" charset="-128"/>
                    <a:ea typeface="Meiryo UI" panose="020B0604030504040204" pitchFamily="50" charset="-128"/>
                  </a:rPr>
                  <a:t>・</a:t>
                </a:r>
                <a:r>
                  <a:rPr lang="en-US" altLang="ja-JP" sz="2800" b="1" dirty="0" smtClean="0">
                    <a:latin typeface="Meiryo UI" panose="020B0604030504040204" pitchFamily="50" charset="-128"/>
                    <a:ea typeface="Meiryo UI" panose="020B0604030504040204" pitchFamily="50" charset="-128"/>
                  </a:rPr>
                  <a:t>The modified </a:t>
                </a:r>
                <a:r>
                  <a:rPr lang="en-US" altLang="ja-JP" sz="2800" b="1" dirty="0">
                    <a:latin typeface="Meiryo UI" panose="020B0604030504040204" pitchFamily="50" charset="-128"/>
                    <a:ea typeface="Meiryo UI" panose="020B0604030504040204" pitchFamily="50" charset="-128"/>
                  </a:rPr>
                  <a:t>Stroop </a:t>
                </a:r>
                <a:r>
                  <a:rPr lang="en-US" altLang="ja-JP" sz="2800" b="1" dirty="0" smtClean="0">
                    <a:latin typeface="Meiryo UI" panose="020B0604030504040204" pitchFamily="50" charset="-128"/>
                    <a:ea typeface="Meiryo UI" panose="020B0604030504040204" pitchFamily="50" charset="-128"/>
                  </a:rPr>
                  <a:t>Task</a:t>
                </a:r>
              </a:p>
              <a:p>
                <a:pPr algn="ctr">
                  <a:lnSpc>
                    <a:spcPts val="2147"/>
                  </a:lnSpc>
                </a:pPr>
                <a:r>
                  <a:rPr lang="en-US" altLang="ja-JP" sz="2400" dirty="0" smtClean="0">
                    <a:latin typeface="Meiryo UI" panose="020B0604030504040204" pitchFamily="50" charset="-128"/>
                    <a:ea typeface="Meiryo UI" panose="020B0604030504040204" pitchFamily="50" charset="-128"/>
                  </a:rPr>
                  <a:t>Training / Test session</a:t>
                </a:r>
              </a:p>
            </p:txBody>
          </p:sp>
          <p:sp>
            <p:nvSpPr>
              <p:cNvPr id="143" name="テキスト ボックス 142"/>
              <p:cNvSpPr txBox="1"/>
              <p:nvPr/>
            </p:nvSpPr>
            <p:spPr>
              <a:xfrm>
                <a:off x="1183685" y="23262659"/>
                <a:ext cx="6325383" cy="707886"/>
              </a:xfrm>
              <a:prstGeom prst="rect">
                <a:avLst/>
              </a:prstGeom>
              <a:noFill/>
            </p:spPr>
            <p:txBody>
              <a:bodyPr wrap="square" rtlCol="0">
                <a:spAutoFit/>
              </a:bodyPr>
              <a:lstStyle/>
              <a:p>
                <a:pPr algn="ctr"/>
                <a:r>
                  <a:rPr kumimoji="1" lang="en-US" altLang="ja-JP" sz="4000" dirty="0" smtClean="0">
                    <a:latin typeface="Meiryo UI" panose="020B0604030504040204" pitchFamily="50" charset="-128"/>
                    <a:ea typeface="Meiryo UI" panose="020B0604030504040204" pitchFamily="50" charset="-128"/>
                  </a:rPr>
                  <a:t>Fig. 1 Procedure</a:t>
                </a:r>
                <a:endParaRPr kumimoji="1" lang="ja-JP" altLang="en-US" sz="4000" dirty="0">
                  <a:latin typeface="Meiryo UI" panose="020B0604030504040204" pitchFamily="50" charset="-128"/>
                  <a:ea typeface="Meiryo UI" panose="020B0604030504040204" pitchFamily="50" charset="-128"/>
                </a:endParaRPr>
              </a:p>
            </p:txBody>
          </p:sp>
          <p:sp>
            <p:nvSpPr>
              <p:cNvPr id="144" name="正方形/長方形 143"/>
              <p:cNvSpPr/>
              <p:nvPr/>
            </p:nvSpPr>
            <p:spPr>
              <a:xfrm>
                <a:off x="2331334" y="20888642"/>
                <a:ext cx="1643351" cy="807897"/>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r>
                  <a:rPr lang="en-US" altLang="ja-JP" sz="1725" dirty="0" smtClean="0">
                    <a:latin typeface="Meiryo UI" panose="020B0604030504040204" pitchFamily="50" charset="-128"/>
                    <a:ea typeface="Meiryo UI" panose="020B0604030504040204" pitchFamily="50" charset="-128"/>
                    <a:cs typeface="Times New Roman" panose="02020603050405020304" pitchFamily="18" charset="0"/>
                  </a:rPr>
                  <a:t>Exclude</a:t>
                </a:r>
              </a:p>
              <a:p>
                <a:r>
                  <a:rPr lang="ja-JP" altLang="en-US" sz="1725"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725" dirty="0" smtClean="0">
                    <a:latin typeface="Meiryo UI" panose="020B0604030504040204" pitchFamily="50" charset="-128"/>
                    <a:ea typeface="Meiryo UI" panose="020B0604030504040204" pitchFamily="50" charset="-128"/>
                    <a:cs typeface="Times New Roman" panose="02020603050405020304" pitchFamily="18" charset="0"/>
                  </a:rPr>
                  <a:t>Getting better (n=3)</a:t>
                </a:r>
                <a:endParaRPr lang="en-US" altLang="ja-JP" sz="1725" dirty="0">
                  <a:latin typeface="Meiryo UI" panose="020B0604030504040204" pitchFamily="50" charset="-128"/>
                  <a:ea typeface="Meiryo UI" panose="020B0604030504040204" pitchFamily="50" charset="-128"/>
                </a:endParaRPr>
              </a:p>
            </p:txBody>
          </p:sp>
          <p:cxnSp>
            <p:nvCxnSpPr>
              <p:cNvPr id="145" name="直線コネクタ 144"/>
              <p:cNvCxnSpPr/>
              <p:nvPr/>
            </p:nvCxnSpPr>
            <p:spPr>
              <a:xfrm>
                <a:off x="5686985" y="21292590"/>
                <a:ext cx="189094" cy="595"/>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grpSp>
        <p:sp>
          <p:nvSpPr>
            <p:cNvPr id="220" name="正方形/長方形 219"/>
            <p:cNvSpPr/>
            <p:nvPr/>
          </p:nvSpPr>
          <p:spPr>
            <a:xfrm>
              <a:off x="20805138" y="16998587"/>
              <a:ext cx="1714336" cy="830977"/>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r>
                <a:rPr lang="en-US" altLang="ja-JP" sz="1725" dirty="0" smtClean="0">
                  <a:latin typeface="Meiryo UI" panose="020B0604030504040204" pitchFamily="50" charset="-128"/>
                  <a:ea typeface="Meiryo UI" panose="020B0604030504040204" pitchFamily="50" charset="-128"/>
                  <a:cs typeface="Times New Roman" panose="02020603050405020304" pitchFamily="18" charset="0"/>
                </a:rPr>
                <a:t>Exclude</a:t>
              </a:r>
            </a:p>
            <a:p>
              <a:r>
                <a:rPr lang="ja-JP" altLang="en-US" sz="1725"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725" dirty="0" smtClean="0">
                  <a:latin typeface="Meiryo UI" panose="020B0604030504040204" pitchFamily="50" charset="-128"/>
                  <a:ea typeface="Meiryo UI" panose="020B0604030504040204" pitchFamily="50" charset="-128"/>
                  <a:cs typeface="Times New Roman" panose="02020603050405020304" pitchFamily="18" charset="0"/>
                </a:rPr>
                <a:t>Getting worse (n=3)</a:t>
              </a:r>
              <a:endParaRPr lang="en-US" altLang="ja-JP" sz="1725" dirty="0">
                <a:latin typeface="Meiryo UI" panose="020B0604030504040204" pitchFamily="50" charset="-128"/>
                <a:ea typeface="Meiryo UI" panose="020B0604030504040204" pitchFamily="50" charset="-128"/>
              </a:endParaRPr>
            </a:p>
          </p:txBody>
        </p:sp>
      </p:grpSp>
      <p:sp>
        <p:nvSpPr>
          <p:cNvPr id="5" name="テキスト ボックス 4"/>
          <p:cNvSpPr txBox="1"/>
          <p:nvPr/>
        </p:nvSpPr>
        <p:spPr>
          <a:xfrm>
            <a:off x="13651520" y="32421486"/>
            <a:ext cx="10058064" cy="3170099"/>
          </a:xfrm>
          <a:prstGeom prst="rect">
            <a:avLst/>
          </a:prstGeom>
          <a:noFill/>
        </p:spPr>
        <p:txBody>
          <a:bodyPr wrap="square" rtlCol="0">
            <a:spAutoFit/>
          </a:bodyPr>
          <a:lstStyle/>
          <a:p>
            <a:r>
              <a:rPr kumimoji="1" lang="en-US" altLang="ja-JP" sz="4000" dirty="0" smtClean="0">
                <a:latin typeface="Meiryo UI" panose="020B0604030504040204" pitchFamily="50" charset="-128"/>
                <a:ea typeface="Meiryo UI" panose="020B0604030504040204" pitchFamily="50" charset="-128"/>
              </a:rPr>
              <a:t>     These results showed that participants with </a:t>
            </a:r>
            <a:r>
              <a:rPr kumimoji="1" lang="en-US" altLang="ja-JP" sz="4000" b="1" dirty="0" smtClean="0">
                <a:latin typeface="Meiryo UI" panose="020B0604030504040204" pitchFamily="50" charset="-128"/>
                <a:ea typeface="Meiryo UI" panose="020B0604030504040204" pitchFamily="50" charset="-128"/>
              </a:rPr>
              <a:t>IBS do not have attentional biases</a:t>
            </a:r>
            <a:r>
              <a:rPr kumimoji="1" lang="en-US" altLang="ja-JP" sz="4000" dirty="0" smtClean="0">
                <a:latin typeface="Meiryo UI" panose="020B0604030504040204" pitchFamily="50" charset="-128"/>
                <a:ea typeface="Meiryo UI" panose="020B0604030504040204" pitchFamily="50" charset="-128"/>
              </a:rPr>
              <a:t> in any </a:t>
            </a:r>
            <a:r>
              <a:rPr lang="en-US" altLang="ja-JP" sz="4000" dirty="0" smtClean="0">
                <a:latin typeface="Meiryo UI" panose="020B0604030504040204" pitchFamily="50" charset="-128"/>
                <a:ea typeface="Meiryo UI" panose="020B0604030504040204" pitchFamily="50" charset="-128"/>
              </a:rPr>
              <a:t>category</a:t>
            </a:r>
            <a:r>
              <a:rPr kumimoji="1" lang="en-US" altLang="ja-JP" sz="4000" dirty="0" smtClean="0">
                <a:latin typeface="Meiryo UI" panose="020B0604030504040204" pitchFamily="50" charset="-128"/>
                <a:ea typeface="Meiryo UI" panose="020B0604030504040204" pitchFamily="50" charset="-128"/>
              </a:rPr>
              <a:t>. </a:t>
            </a:r>
            <a:r>
              <a:rPr lang="en-US" altLang="ja-JP" sz="4000" dirty="0">
                <a:latin typeface="Meiryo UI" panose="020B0604030504040204" pitchFamily="50" charset="-128"/>
                <a:ea typeface="Meiryo UI" panose="020B0604030504040204" pitchFamily="50" charset="-128"/>
              </a:rPr>
              <a:t>T</a:t>
            </a:r>
            <a:r>
              <a:rPr lang="en-US" altLang="ja-JP" sz="4000" dirty="0" smtClean="0">
                <a:latin typeface="Meiryo UI" panose="020B0604030504040204" pitchFamily="50" charset="-128"/>
                <a:ea typeface="Meiryo UI" panose="020B0604030504040204" pitchFamily="50" charset="-128"/>
              </a:rPr>
              <a:t>hey produced </a:t>
            </a:r>
            <a:r>
              <a:rPr lang="en-US" altLang="ja-JP" sz="4000" b="1" dirty="0" smtClean="0">
                <a:latin typeface="Meiryo UI" panose="020B0604030504040204" pitchFamily="50" charset="-128"/>
                <a:ea typeface="Meiryo UI" panose="020B0604030504040204" pitchFamily="50" charset="-128"/>
              </a:rPr>
              <a:t>more errors, </a:t>
            </a:r>
            <a:r>
              <a:rPr lang="en-US" altLang="ja-JP" sz="4000" dirty="0" smtClean="0">
                <a:latin typeface="Meiryo UI" panose="020B0604030504040204" pitchFamily="50" charset="-128"/>
                <a:ea typeface="Meiryo UI" panose="020B0604030504040204" pitchFamily="50" charset="-128"/>
              </a:rPr>
              <a:t>but not shorter RTs.</a:t>
            </a:r>
          </a:p>
        </p:txBody>
      </p:sp>
      <p:grpSp>
        <p:nvGrpSpPr>
          <p:cNvPr id="3" name="グループ化 2"/>
          <p:cNvGrpSpPr/>
          <p:nvPr/>
        </p:nvGrpSpPr>
        <p:grpSpPr>
          <a:xfrm>
            <a:off x="23564923" y="36152963"/>
            <a:ext cx="5955930" cy="2298080"/>
            <a:chOff x="23312506" y="34249167"/>
            <a:chExt cx="6534640" cy="2413765"/>
          </a:xfrm>
        </p:grpSpPr>
        <p:pic>
          <p:nvPicPr>
            <p:cNvPr id="2" name="図 1"/>
            <p:cNvPicPr>
              <a:picLocks noChangeAspect="1"/>
            </p:cNvPicPr>
            <p:nvPr/>
          </p:nvPicPr>
          <p:blipFill>
            <a:blip r:embed="rId5"/>
            <a:stretch>
              <a:fillRect/>
            </a:stretch>
          </p:blipFill>
          <p:spPr>
            <a:xfrm>
              <a:off x="23312506" y="34249167"/>
              <a:ext cx="6534640" cy="2413765"/>
            </a:xfrm>
            <a:prstGeom prst="rect">
              <a:avLst/>
            </a:prstGeom>
          </p:spPr>
        </p:pic>
        <p:grpSp>
          <p:nvGrpSpPr>
            <p:cNvPr id="9" name="グループ化 8"/>
            <p:cNvGrpSpPr/>
            <p:nvPr/>
          </p:nvGrpSpPr>
          <p:grpSpPr>
            <a:xfrm>
              <a:off x="24803248" y="34815896"/>
              <a:ext cx="4964103" cy="1287343"/>
              <a:chOff x="21478116" y="36359833"/>
              <a:chExt cx="5604732" cy="1335753"/>
            </a:xfrm>
          </p:grpSpPr>
          <p:sp>
            <p:nvSpPr>
              <p:cNvPr id="194" name="正方形/長方形 193"/>
              <p:cNvSpPr/>
              <p:nvPr/>
            </p:nvSpPr>
            <p:spPr>
              <a:xfrm>
                <a:off x="21478116" y="36367488"/>
                <a:ext cx="1007012" cy="415196"/>
              </a:xfrm>
              <a:prstGeom prst="rect">
                <a:avLst/>
              </a:prstGeom>
              <a:solidFill>
                <a:srgbClr val="214C7F">
                  <a:alpha val="34902"/>
                </a:srgbClr>
              </a:solidFill>
              <a:ln w="38100">
                <a:solidFill>
                  <a:srgbClr val="BEB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5" name="正方形/長方形 194"/>
              <p:cNvSpPr/>
              <p:nvPr/>
            </p:nvSpPr>
            <p:spPr>
              <a:xfrm>
                <a:off x="21478117" y="37272735"/>
                <a:ext cx="1007011" cy="422851"/>
              </a:xfrm>
              <a:prstGeom prst="rect">
                <a:avLst/>
              </a:prstGeom>
              <a:solidFill>
                <a:srgbClr val="214C7F">
                  <a:alpha val="34902"/>
                </a:srgbClr>
              </a:solidFill>
              <a:ln w="38100">
                <a:solidFill>
                  <a:srgbClr val="BEB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6" name="正方形/長方形 195"/>
              <p:cNvSpPr/>
              <p:nvPr/>
            </p:nvSpPr>
            <p:spPr>
              <a:xfrm>
                <a:off x="22637837" y="36367488"/>
                <a:ext cx="1007012" cy="415196"/>
              </a:xfrm>
              <a:prstGeom prst="rect">
                <a:avLst/>
              </a:prstGeom>
              <a:solidFill>
                <a:srgbClr val="214C7F">
                  <a:alpha val="34902"/>
                </a:srgbClr>
              </a:solidFill>
              <a:ln w="38100">
                <a:solidFill>
                  <a:srgbClr val="BEB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7" name="正方形/長方形 196"/>
              <p:cNvSpPr/>
              <p:nvPr/>
            </p:nvSpPr>
            <p:spPr>
              <a:xfrm>
                <a:off x="22637840" y="37272733"/>
                <a:ext cx="1007012" cy="422851"/>
              </a:xfrm>
              <a:prstGeom prst="rect">
                <a:avLst/>
              </a:prstGeom>
              <a:solidFill>
                <a:srgbClr val="214C7F">
                  <a:alpha val="34902"/>
                </a:srgbClr>
              </a:solidFill>
              <a:ln w="38100">
                <a:solidFill>
                  <a:srgbClr val="BEB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8" name="正方形/長方形 197"/>
              <p:cNvSpPr/>
              <p:nvPr/>
            </p:nvSpPr>
            <p:spPr>
              <a:xfrm>
                <a:off x="24964156" y="36367498"/>
                <a:ext cx="1007012" cy="415195"/>
              </a:xfrm>
              <a:prstGeom prst="rect">
                <a:avLst/>
              </a:prstGeom>
              <a:solidFill>
                <a:srgbClr val="214C7F">
                  <a:alpha val="34902"/>
                </a:srgbClr>
              </a:solidFill>
              <a:ln w="38100">
                <a:solidFill>
                  <a:srgbClr val="BEB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9" name="正方形/長方形 198"/>
              <p:cNvSpPr/>
              <p:nvPr/>
            </p:nvSpPr>
            <p:spPr>
              <a:xfrm>
                <a:off x="24964159" y="37272733"/>
                <a:ext cx="1007012" cy="422851"/>
              </a:xfrm>
              <a:prstGeom prst="rect">
                <a:avLst/>
              </a:prstGeom>
              <a:solidFill>
                <a:srgbClr val="214C7F">
                  <a:alpha val="34902"/>
                </a:srgbClr>
              </a:solidFill>
              <a:ln w="38100">
                <a:solidFill>
                  <a:srgbClr val="BEB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2" name="正方形/長方形 201"/>
              <p:cNvSpPr/>
              <p:nvPr/>
            </p:nvSpPr>
            <p:spPr>
              <a:xfrm>
                <a:off x="26124936" y="36387937"/>
                <a:ext cx="957910" cy="394748"/>
              </a:xfrm>
              <a:prstGeom prst="rect">
                <a:avLst/>
              </a:prstGeom>
              <a:noFill/>
              <a:ln w="38100">
                <a:solidFill>
                  <a:srgbClr val="BEB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3" name="正方形/長方形 202"/>
              <p:cNvSpPr/>
              <p:nvPr/>
            </p:nvSpPr>
            <p:spPr>
              <a:xfrm>
                <a:off x="26124937" y="37272733"/>
                <a:ext cx="957911" cy="416512"/>
              </a:xfrm>
              <a:prstGeom prst="rect">
                <a:avLst/>
              </a:prstGeom>
              <a:noFill/>
              <a:ln w="38100">
                <a:solidFill>
                  <a:srgbClr val="BEB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4" name="正方形/長方形 203"/>
              <p:cNvSpPr/>
              <p:nvPr/>
            </p:nvSpPr>
            <p:spPr>
              <a:xfrm>
                <a:off x="23859679" y="36359833"/>
                <a:ext cx="966872" cy="422851"/>
              </a:xfrm>
              <a:prstGeom prst="rect">
                <a:avLst/>
              </a:prstGeom>
              <a:noFill/>
              <a:ln w="38100">
                <a:solidFill>
                  <a:srgbClr val="BEB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5" name="正方形/長方形 204"/>
              <p:cNvSpPr/>
              <p:nvPr/>
            </p:nvSpPr>
            <p:spPr>
              <a:xfrm>
                <a:off x="23859678" y="37272733"/>
                <a:ext cx="966872" cy="422851"/>
              </a:xfrm>
              <a:prstGeom prst="rect">
                <a:avLst/>
              </a:prstGeom>
              <a:noFill/>
              <a:ln w="38100">
                <a:solidFill>
                  <a:srgbClr val="BEB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115" name="テキスト ボックス 114"/>
          <p:cNvSpPr txBox="1"/>
          <p:nvPr/>
        </p:nvSpPr>
        <p:spPr>
          <a:xfrm>
            <a:off x="23564923" y="27380926"/>
            <a:ext cx="5955931" cy="1384995"/>
          </a:xfrm>
          <a:prstGeom prst="rect">
            <a:avLst/>
          </a:prstGeom>
          <a:noFill/>
        </p:spPr>
        <p:txBody>
          <a:bodyPr wrap="square" rtlCol="0">
            <a:spAutoFit/>
          </a:bodyPr>
          <a:lstStyle/>
          <a:p>
            <a:r>
              <a:rPr kumimoji="1" lang="en-US" altLang="ja-JP" sz="2800" b="1" dirty="0" smtClean="0">
                <a:latin typeface="Meiryo UI" panose="020B0604030504040204" pitchFamily="50" charset="-128"/>
                <a:ea typeface="Meiryo UI" panose="020B0604030504040204" pitchFamily="50" charset="-128"/>
              </a:rPr>
              <a:t>Table</a:t>
            </a:r>
            <a:r>
              <a:rPr kumimoji="1" lang="ja-JP" altLang="en-US" sz="2800" b="1" dirty="0" smtClean="0">
                <a:latin typeface="Meiryo UI" panose="020B0604030504040204" pitchFamily="50" charset="-128"/>
                <a:ea typeface="Meiryo UI" panose="020B0604030504040204" pitchFamily="50" charset="-128"/>
              </a:rPr>
              <a:t> </a:t>
            </a:r>
            <a:r>
              <a:rPr kumimoji="1" lang="en-US" altLang="ja-JP" sz="2800" b="1" dirty="0" smtClean="0">
                <a:latin typeface="Meiryo UI" panose="020B0604030504040204" pitchFamily="50" charset="-128"/>
                <a:ea typeface="Meiryo UI" panose="020B0604030504040204" pitchFamily="50" charset="-128"/>
              </a:rPr>
              <a:t>1</a:t>
            </a:r>
            <a:r>
              <a:rPr lang="en-US" altLang="ja-JP" sz="2800" dirty="0" smtClean="0">
                <a:latin typeface="Meiryo UI" panose="020B0604030504040204" pitchFamily="50" charset="-128"/>
                <a:ea typeface="Meiryo UI" panose="020B0604030504040204" pitchFamily="50" charset="-128"/>
              </a:rPr>
              <a:t>. Mean and standard deviations RT and trial errors in the modified </a:t>
            </a:r>
            <a:r>
              <a:rPr lang="en-US" altLang="ja-JP" sz="2800" dirty="0">
                <a:latin typeface="Meiryo UI" panose="020B0604030504040204" pitchFamily="50" charset="-128"/>
                <a:ea typeface="Meiryo UI" panose="020B0604030504040204" pitchFamily="50" charset="-128"/>
              </a:rPr>
              <a:t>S</a:t>
            </a:r>
            <a:r>
              <a:rPr lang="en-US" altLang="ja-JP" sz="2800" dirty="0" smtClean="0">
                <a:latin typeface="Meiryo UI" panose="020B0604030504040204" pitchFamily="50" charset="-128"/>
                <a:ea typeface="Meiryo UI" panose="020B0604030504040204" pitchFamily="50" charset="-128"/>
              </a:rPr>
              <a:t>troop task</a:t>
            </a:r>
            <a:endParaRPr kumimoji="1" lang="ja-JP" altLang="en-US" sz="2800"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23564923" y="34941766"/>
            <a:ext cx="5955931" cy="1015663"/>
          </a:xfrm>
          <a:prstGeom prst="rect">
            <a:avLst/>
          </a:prstGeom>
          <a:noFill/>
        </p:spPr>
        <p:txBody>
          <a:bodyPr wrap="square" rtlCol="0">
            <a:spAutoFit/>
          </a:bodyPr>
          <a:lstStyle/>
          <a:p>
            <a:r>
              <a:rPr kumimoji="1" lang="en-US" altLang="ja-JP" sz="2800" b="1" dirty="0" smtClean="0">
                <a:latin typeface="Meiryo UI" panose="020B0604030504040204" pitchFamily="50" charset="-128"/>
                <a:ea typeface="Meiryo UI" panose="020B0604030504040204" pitchFamily="50" charset="-128"/>
              </a:rPr>
              <a:t>Table</a:t>
            </a:r>
            <a:r>
              <a:rPr kumimoji="1" lang="ja-JP" altLang="en-US" sz="2800" b="1" dirty="0" smtClean="0">
                <a:latin typeface="Meiryo UI" panose="020B0604030504040204" pitchFamily="50" charset="-128"/>
                <a:ea typeface="Meiryo UI" panose="020B0604030504040204" pitchFamily="50" charset="-128"/>
              </a:rPr>
              <a:t> </a:t>
            </a:r>
            <a:r>
              <a:rPr lang="en-US" altLang="ja-JP" sz="2800" b="1" dirty="0">
                <a:latin typeface="Meiryo UI" panose="020B0604030504040204" pitchFamily="50" charset="-128"/>
                <a:ea typeface="Meiryo UI" panose="020B0604030504040204" pitchFamily="50" charset="-128"/>
              </a:rPr>
              <a:t>2</a:t>
            </a:r>
            <a:r>
              <a:rPr lang="en-US" altLang="ja-JP" sz="2800" dirty="0" smtClean="0">
                <a:latin typeface="Meiryo UI" panose="020B0604030504040204" pitchFamily="50" charset="-128"/>
                <a:ea typeface="Meiryo UI" panose="020B0604030504040204" pitchFamily="50" charset="-128"/>
              </a:rPr>
              <a:t>.</a:t>
            </a:r>
            <a:r>
              <a:rPr lang="en-US" altLang="ja-JP" sz="3200" dirty="0" smtClean="0">
                <a:latin typeface="Meiryo UI" panose="020B0604030504040204" pitchFamily="50" charset="-128"/>
                <a:ea typeface="Meiryo UI" panose="020B0604030504040204" pitchFamily="50" charset="-128"/>
              </a:rPr>
              <a:t> </a:t>
            </a:r>
            <a:r>
              <a:rPr lang="en-US" altLang="ja-JP" sz="2800" dirty="0" smtClean="0">
                <a:latin typeface="Meiryo UI" panose="020B0604030504040204" pitchFamily="50" charset="-128"/>
                <a:ea typeface="Meiryo UI" panose="020B0604030504040204" pitchFamily="50" charset="-128"/>
              </a:rPr>
              <a:t>Mean and standard deviations for the questionnaires</a:t>
            </a:r>
            <a:endParaRPr kumimoji="1" lang="ja-JP" altLang="en-US" sz="2800" dirty="0">
              <a:latin typeface="Meiryo UI" panose="020B0604030504040204" pitchFamily="50" charset="-128"/>
              <a:ea typeface="Meiryo UI" panose="020B0604030504040204" pitchFamily="50" charset="-128"/>
            </a:endParaRPr>
          </a:p>
        </p:txBody>
      </p:sp>
      <p:sp>
        <p:nvSpPr>
          <p:cNvPr id="7" name="正方形/長方形 6"/>
          <p:cNvSpPr/>
          <p:nvPr/>
        </p:nvSpPr>
        <p:spPr>
          <a:xfrm>
            <a:off x="13254355" y="33793267"/>
            <a:ext cx="462884" cy="1118305"/>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17" name="テキスト ボックス 116"/>
          <p:cNvSpPr txBox="1"/>
          <p:nvPr/>
        </p:nvSpPr>
        <p:spPr>
          <a:xfrm>
            <a:off x="13651520" y="27380926"/>
            <a:ext cx="10058064" cy="5201424"/>
          </a:xfrm>
          <a:prstGeom prst="rect">
            <a:avLst/>
          </a:prstGeom>
          <a:noFill/>
        </p:spPr>
        <p:txBody>
          <a:bodyPr wrap="square" rtlCol="0">
            <a:spAutoFit/>
          </a:bodyPr>
          <a:lstStyle/>
          <a:p>
            <a:pPr lvl="0"/>
            <a:r>
              <a:rPr lang="en-US" altLang="ja-JP" sz="4000" b="1" dirty="0" smtClean="0">
                <a:latin typeface="Meiryo UI" panose="020B0604030504040204" pitchFamily="50" charset="-128"/>
                <a:ea typeface="Meiryo UI" panose="020B0604030504040204" pitchFamily="50" charset="-128"/>
              </a:rPr>
              <a:t>Reaction time: </a:t>
            </a:r>
            <a:r>
              <a:rPr lang="en-US" altLang="ja-JP" sz="3600" dirty="0" smtClean="0">
                <a:latin typeface="Meiryo UI" panose="020B0604030504040204" pitchFamily="50" charset="-128"/>
                <a:ea typeface="Meiryo UI" panose="020B0604030504040204" pitchFamily="50" charset="-128"/>
              </a:rPr>
              <a:t>A 2 (group) * 4 (word category) ANOVA showed no </a:t>
            </a:r>
            <a:r>
              <a:rPr lang="en-US" altLang="ja-JP" sz="3600" dirty="0">
                <a:latin typeface="Meiryo UI" panose="020B0604030504040204" pitchFamily="50" charset="-128"/>
                <a:ea typeface="Meiryo UI" panose="020B0604030504040204" pitchFamily="50" charset="-128"/>
              </a:rPr>
              <a:t>significant main effects </a:t>
            </a:r>
            <a:r>
              <a:rPr lang="en-US" altLang="ja-JP" sz="3600" dirty="0" smtClean="0">
                <a:latin typeface="Meiryo UI" panose="020B0604030504040204" pitchFamily="50" charset="-128"/>
                <a:ea typeface="Meiryo UI" panose="020B0604030504040204" pitchFamily="50" charset="-128"/>
              </a:rPr>
              <a:t>or interactions (</a:t>
            </a:r>
            <a:r>
              <a:rPr lang="en-US" altLang="ja-JP" sz="3600" dirty="0">
                <a:latin typeface="Meiryo UI" panose="020B0604030504040204" pitchFamily="50" charset="-128"/>
                <a:ea typeface="Meiryo UI" panose="020B0604030504040204" pitchFamily="50" charset="-128"/>
              </a:rPr>
              <a:t>all </a:t>
            </a:r>
            <a:r>
              <a:rPr lang="en-US" altLang="ja-JP" sz="3600" i="1" dirty="0" smtClean="0">
                <a:latin typeface="Meiryo UI" panose="020B0604030504040204" pitchFamily="50" charset="-128"/>
                <a:ea typeface="Meiryo UI" panose="020B0604030504040204" pitchFamily="50" charset="-128"/>
              </a:rPr>
              <a:t>p</a:t>
            </a:r>
            <a:r>
              <a:rPr lang="en-US" altLang="ja-JP" sz="3600" dirty="0" smtClean="0">
                <a:latin typeface="Meiryo UI" panose="020B0604030504040204" pitchFamily="50" charset="-128"/>
                <a:ea typeface="Meiryo UI" panose="020B0604030504040204" pitchFamily="50" charset="-128"/>
              </a:rPr>
              <a:t>s</a:t>
            </a:r>
            <a:r>
              <a:rPr lang="en-US" altLang="ja-JP" sz="3600" i="1" dirty="0" smtClean="0">
                <a:latin typeface="Meiryo UI" panose="020B0604030504040204" pitchFamily="50" charset="-128"/>
                <a:ea typeface="Meiryo UI" panose="020B0604030504040204" pitchFamily="50" charset="-128"/>
              </a:rPr>
              <a:t> </a:t>
            </a:r>
            <a:r>
              <a:rPr lang="en-US" altLang="ja-JP" sz="3600" dirty="0" smtClean="0">
                <a:latin typeface="Meiryo UI" panose="020B0604030504040204" pitchFamily="50" charset="-128"/>
                <a:ea typeface="Meiryo UI" panose="020B0604030504040204" pitchFamily="50" charset="-128"/>
              </a:rPr>
              <a:t>&gt; </a:t>
            </a:r>
            <a:r>
              <a:rPr lang="en-US" altLang="ja-JP" sz="3600" i="1" dirty="0" smtClean="0">
                <a:latin typeface="Meiryo UI" panose="020B0604030504040204" pitchFamily="50" charset="-128"/>
                <a:ea typeface="Meiryo UI" panose="020B0604030504040204" pitchFamily="50" charset="-128"/>
              </a:rPr>
              <a:t>.</a:t>
            </a:r>
            <a:r>
              <a:rPr lang="en-US" altLang="ja-JP" sz="3600" dirty="0">
                <a:latin typeface="Meiryo UI" panose="020B0604030504040204" pitchFamily="50" charset="-128"/>
                <a:ea typeface="Meiryo UI" panose="020B0604030504040204" pitchFamily="50" charset="-128"/>
              </a:rPr>
              <a:t>10</a:t>
            </a:r>
            <a:r>
              <a:rPr lang="en-US" altLang="ja-JP" sz="3600" i="1" dirty="0">
                <a:latin typeface="Meiryo UI" panose="020B0604030504040204" pitchFamily="50" charset="-128"/>
                <a:ea typeface="Meiryo UI" panose="020B0604030504040204" pitchFamily="50" charset="-128"/>
              </a:rPr>
              <a:t>)</a:t>
            </a:r>
            <a:r>
              <a:rPr lang="en-US" altLang="ja-JP" sz="3600" dirty="0" smtClean="0">
                <a:latin typeface="Meiryo UI" panose="020B0604030504040204" pitchFamily="50" charset="-128"/>
                <a:ea typeface="Meiryo UI" panose="020B0604030504040204" pitchFamily="50" charset="-128"/>
              </a:rPr>
              <a:t>.</a:t>
            </a:r>
          </a:p>
          <a:p>
            <a:r>
              <a:rPr lang="en-US" altLang="ja-JP" sz="4000" b="1" dirty="0" smtClean="0">
                <a:latin typeface="Meiryo UI" panose="020B0604030504040204" pitchFamily="50" charset="-128"/>
                <a:ea typeface="Meiryo UI" panose="020B0604030504040204" pitchFamily="50" charset="-128"/>
              </a:rPr>
              <a:t>Trial error: </a:t>
            </a:r>
            <a:r>
              <a:rPr lang="en-US" altLang="ja-JP" sz="3600" dirty="0" smtClean="0">
                <a:latin typeface="Meiryo UI" panose="020B0604030504040204" pitchFamily="50" charset="-128"/>
                <a:ea typeface="Meiryo UI" panose="020B0604030504040204" pitchFamily="50" charset="-128"/>
              </a:rPr>
              <a:t>A 2 </a:t>
            </a:r>
            <a:r>
              <a:rPr lang="en-US" altLang="ja-JP" sz="3600" dirty="0">
                <a:latin typeface="Meiryo UI" panose="020B0604030504040204" pitchFamily="50" charset="-128"/>
                <a:ea typeface="Meiryo UI" panose="020B0604030504040204" pitchFamily="50" charset="-128"/>
              </a:rPr>
              <a:t>(</a:t>
            </a:r>
            <a:r>
              <a:rPr lang="en-US" altLang="ja-JP" sz="3600" dirty="0" smtClean="0">
                <a:latin typeface="Meiryo UI" panose="020B0604030504040204" pitchFamily="50" charset="-128"/>
                <a:ea typeface="Meiryo UI" panose="020B0604030504040204" pitchFamily="50" charset="-128"/>
              </a:rPr>
              <a:t>group) * 4 (word </a:t>
            </a:r>
            <a:r>
              <a:rPr lang="en-US" altLang="ja-JP" sz="3600" dirty="0">
                <a:latin typeface="Meiryo UI" panose="020B0604030504040204" pitchFamily="50" charset="-128"/>
                <a:ea typeface="Meiryo UI" panose="020B0604030504040204" pitchFamily="50" charset="-128"/>
              </a:rPr>
              <a:t>category) </a:t>
            </a:r>
            <a:r>
              <a:rPr lang="en-US" altLang="ja-JP" sz="3600" dirty="0" smtClean="0">
                <a:latin typeface="Meiryo UI" panose="020B0604030504040204" pitchFamily="50" charset="-128"/>
                <a:ea typeface="Meiryo UI" panose="020B0604030504040204" pitchFamily="50" charset="-128"/>
              </a:rPr>
              <a:t>ANOVA</a:t>
            </a:r>
            <a:r>
              <a:rPr lang="en-US" altLang="ja-JP" sz="3600" b="1" dirty="0">
                <a:latin typeface="Meiryo UI" panose="020B0604030504040204" pitchFamily="50" charset="-128"/>
                <a:ea typeface="Meiryo UI" panose="020B0604030504040204" pitchFamily="50" charset="-128"/>
              </a:rPr>
              <a:t> </a:t>
            </a:r>
            <a:r>
              <a:rPr lang="en-US" altLang="ja-JP" sz="3600" dirty="0" smtClean="0">
                <a:latin typeface="Meiryo UI" panose="020B0604030504040204" pitchFamily="50" charset="-128"/>
                <a:ea typeface="Meiryo UI" panose="020B0604030504040204" pitchFamily="50" charset="-128"/>
              </a:rPr>
              <a:t>analysis </a:t>
            </a:r>
            <a:r>
              <a:rPr lang="en-US" altLang="ja-JP" sz="3600" b="1" dirty="0" smtClean="0">
                <a:latin typeface="Meiryo UI" panose="020B0604030504040204" pitchFamily="50" charset="-128"/>
                <a:ea typeface="Meiryo UI" panose="020B0604030504040204" pitchFamily="50" charset="-128"/>
              </a:rPr>
              <a:t>showed that the IBS group made significantly </a:t>
            </a:r>
            <a:r>
              <a:rPr lang="en-US" altLang="ja-JP" sz="3600" dirty="0" smtClean="0">
                <a:latin typeface="Meiryo UI" panose="020B0604030504040204" pitchFamily="50" charset="-128"/>
                <a:ea typeface="Meiryo UI" panose="020B0604030504040204" pitchFamily="50" charset="-128"/>
              </a:rPr>
              <a:t>more errors</a:t>
            </a:r>
            <a:r>
              <a:rPr lang="en-US" altLang="ja-JP" sz="3600" dirty="0">
                <a:latin typeface="Meiryo UI" panose="020B0604030504040204" pitchFamily="50" charset="-128"/>
                <a:ea typeface="Meiryo UI" panose="020B0604030504040204" pitchFamily="50" charset="-128"/>
              </a:rPr>
              <a:t> </a:t>
            </a:r>
            <a:r>
              <a:rPr lang="en-US" altLang="ja-JP" sz="3600" dirty="0" smtClean="0">
                <a:latin typeface="Meiryo UI" panose="020B0604030504040204" pitchFamily="50" charset="-128"/>
                <a:ea typeface="Meiryo UI" panose="020B0604030504040204" pitchFamily="50" charset="-128"/>
              </a:rPr>
              <a:t>(</a:t>
            </a:r>
            <a:r>
              <a:rPr lang="en-US" altLang="ja-JP" sz="3600" i="1" dirty="0" smtClean="0">
                <a:latin typeface="Meiryo UI" panose="020B0604030504040204" pitchFamily="50" charset="-128"/>
                <a:ea typeface="Meiryo UI" panose="020B0604030504040204" pitchFamily="50" charset="-128"/>
              </a:rPr>
              <a:t>p</a:t>
            </a:r>
            <a:r>
              <a:rPr lang="en-US" altLang="ja-JP" sz="3600" dirty="0" smtClean="0">
                <a:latin typeface="Meiryo UI" panose="020B0604030504040204" pitchFamily="50" charset="-128"/>
                <a:ea typeface="Meiryo UI" panose="020B0604030504040204" pitchFamily="50" charset="-128"/>
              </a:rPr>
              <a:t> &lt; .05). There were no significant interactions among category factors (</a:t>
            </a:r>
            <a:r>
              <a:rPr lang="en-US" altLang="ja-JP" sz="3600" i="1" dirty="0" smtClean="0">
                <a:latin typeface="Meiryo UI" panose="020B0604030504040204" pitchFamily="50" charset="-128"/>
                <a:ea typeface="Meiryo UI" panose="020B0604030504040204" pitchFamily="50" charset="-128"/>
              </a:rPr>
              <a:t>p</a:t>
            </a:r>
            <a:r>
              <a:rPr lang="en-US" altLang="ja-JP" sz="3600" dirty="0" smtClean="0">
                <a:latin typeface="Meiryo UI" panose="020B0604030504040204" pitchFamily="50" charset="-128"/>
                <a:ea typeface="Meiryo UI" panose="020B0604030504040204" pitchFamily="50" charset="-128"/>
              </a:rPr>
              <a:t>s &gt; .</a:t>
            </a:r>
            <a:r>
              <a:rPr lang="en-US" altLang="ja-JP" sz="3600" dirty="0">
                <a:latin typeface="Meiryo UI" panose="020B0604030504040204" pitchFamily="50" charset="-128"/>
                <a:ea typeface="Meiryo UI" panose="020B0604030504040204" pitchFamily="50" charset="-128"/>
              </a:rPr>
              <a:t>10)</a:t>
            </a:r>
            <a:r>
              <a:rPr lang="en-US" altLang="ja-JP" sz="3600" dirty="0" smtClean="0">
                <a:latin typeface="Meiryo UI" panose="020B0604030504040204" pitchFamily="50" charset="-128"/>
                <a:ea typeface="Meiryo UI" panose="020B0604030504040204" pitchFamily="50" charset="-128"/>
              </a:rPr>
              <a:t>.</a:t>
            </a:r>
            <a:endParaRPr lang="en-US" altLang="ja-JP" sz="3600" dirty="0">
              <a:latin typeface="Meiryo UI" panose="020B0604030504040204" pitchFamily="50" charset="-128"/>
              <a:ea typeface="Meiryo UI" panose="020B0604030504040204" pitchFamily="50" charset="-128"/>
            </a:endParaRPr>
          </a:p>
        </p:txBody>
      </p:sp>
      <p:sp>
        <p:nvSpPr>
          <p:cNvPr id="66" name="テキスト ボックス 65"/>
          <p:cNvSpPr txBox="1"/>
          <p:nvPr/>
        </p:nvSpPr>
        <p:spPr>
          <a:xfrm rot="16200000">
            <a:off x="-2250010" y="33250181"/>
            <a:ext cx="6401390" cy="646331"/>
          </a:xfrm>
          <a:prstGeom prst="rect">
            <a:avLst/>
          </a:prstGeom>
          <a:solidFill>
            <a:schemeClr val="bg1"/>
          </a:solidFill>
        </p:spPr>
        <p:txBody>
          <a:bodyPr wrap="square" rtlCol="0">
            <a:spAutoFit/>
          </a:bodyPr>
          <a:lstStyle/>
          <a:p>
            <a:pPr algn="ctr"/>
            <a:r>
              <a:rPr kumimoji="1" lang="en-US" altLang="ja-JP" sz="3600" dirty="0" smtClean="0">
                <a:latin typeface="Meiryo UI" panose="020B0604030504040204" pitchFamily="50" charset="-128"/>
                <a:ea typeface="Meiryo UI" panose="020B0604030504040204" pitchFamily="50" charset="-128"/>
              </a:rPr>
              <a:t>Attentional bias score (ms)</a:t>
            </a:r>
            <a:endParaRPr kumimoji="1" lang="ja-JP" altLang="en-US" sz="3600" dirty="0">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26920050" y="33630580"/>
            <a:ext cx="2777009" cy="727763"/>
            <a:chOff x="25900482" y="33338390"/>
            <a:chExt cx="2777009" cy="727763"/>
          </a:xfrm>
        </p:grpSpPr>
        <p:sp>
          <p:nvSpPr>
            <p:cNvPr id="98" name="テキスト ボックス 97"/>
            <p:cNvSpPr txBox="1"/>
            <p:nvPr/>
          </p:nvSpPr>
          <p:spPr>
            <a:xfrm>
              <a:off x="26836534" y="33338390"/>
              <a:ext cx="1840957" cy="727763"/>
            </a:xfrm>
            <a:prstGeom prst="rect">
              <a:avLst/>
            </a:prstGeom>
            <a:noFill/>
          </p:spPr>
          <p:txBody>
            <a:bodyPr wrap="square" rtlCol="0">
              <a:spAutoFit/>
            </a:bodyPr>
            <a:lstStyle/>
            <a:p>
              <a:pPr>
                <a:lnSpc>
                  <a:spcPct val="150000"/>
                </a:lnSpc>
              </a:pPr>
              <a:r>
                <a:rPr lang="en-US" altLang="ja-JP" sz="3200" dirty="0" smtClean="0">
                  <a:latin typeface="Meiryo UI" panose="020B0604030504040204" pitchFamily="50" charset="-128"/>
                  <a:ea typeface="Meiryo UI" panose="020B0604030504040204" pitchFamily="50" charset="-128"/>
                </a:rPr>
                <a:t>(p&lt;.10)</a:t>
              </a:r>
              <a:endParaRPr kumimoji="1" lang="ja-JP" altLang="en-US" sz="3200" dirty="0">
                <a:latin typeface="Meiryo UI" panose="020B0604030504040204" pitchFamily="50" charset="-128"/>
                <a:ea typeface="Meiryo UI" panose="020B0604030504040204" pitchFamily="50" charset="-128"/>
              </a:endParaRPr>
            </a:p>
          </p:txBody>
        </p:sp>
        <p:sp>
          <p:nvSpPr>
            <p:cNvPr id="119" name="正方形/長方形 118"/>
            <p:cNvSpPr/>
            <p:nvPr/>
          </p:nvSpPr>
          <p:spPr>
            <a:xfrm>
              <a:off x="25900482" y="33508274"/>
              <a:ext cx="780518" cy="387994"/>
            </a:xfrm>
            <a:prstGeom prst="rect">
              <a:avLst/>
            </a:prstGeom>
            <a:noFill/>
            <a:ln w="38100">
              <a:solidFill>
                <a:srgbClr val="BEB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pic>
        <p:nvPicPr>
          <p:cNvPr id="12" name="図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3609" y="108729"/>
            <a:ext cx="4401548" cy="4213855"/>
          </a:xfrm>
          <a:prstGeom prst="rect">
            <a:avLst/>
          </a:prstGeom>
        </p:spPr>
      </p:pic>
      <p:sp>
        <p:nvSpPr>
          <p:cNvPr id="120" name="テキスト ボックス 119"/>
          <p:cNvSpPr txBox="1"/>
          <p:nvPr/>
        </p:nvSpPr>
        <p:spPr>
          <a:xfrm>
            <a:off x="255017" y="9195047"/>
            <a:ext cx="29820852" cy="1015663"/>
          </a:xfrm>
          <a:prstGeom prst="rect">
            <a:avLst/>
          </a:prstGeom>
          <a:solidFill>
            <a:srgbClr val="214C7F"/>
          </a:solidFill>
          <a:ln>
            <a:solidFill>
              <a:srgbClr val="214C7F"/>
            </a:solidFill>
          </a:ln>
        </p:spPr>
        <p:txBody>
          <a:bodyPr wrap="square" rtlCol="0">
            <a:spAutoFit/>
          </a:bodyPr>
          <a:lstStyle/>
          <a:p>
            <a:r>
              <a:rPr lang="en-US" altLang="ja-JP" sz="6000" b="1" dirty="0" smtClean="0">
                <a:solidFill>
                  <a:schemeClr val="bg1"/>
                </a:solidFill>
                <a:latin typeface="Meiryo UI" panose="020B0604030504040204" pitchFamily="50" charset="-128"/>
                <a:ea typeface="Meiryo UI" panose="020B0604030504040204" pitchFamily="50" charset="-128"/>
              </a:rPr>
              <a:t>Metho</a:t>
            </a:r>
            <a:r>
              <a:rPr lang="en-US" altLang="ja-JP" sz="6000" b="1" dirty="0">
                <a:solidFill>
                  <a:schemeClr val="bg1"/>
                </a:solidFill>
                <a:latin typeface="Meiryo UI" panose="020B0604030504040204" pitchFamily="50" charset="-128"/>
                <a:ea typeface="Meiryo UI" panose="020B0604030504040204" pitchFamily="50" charset="-128"/>
              </a:rPr>
              <a:t>d</a:t>
            </a:r>
            <a:endParaRPr kumimoji="1" lang="ja-JP" altLang="en-US" sz="6000" b="1" dirty="0">
              <a:solidFill>
                <a:schemeClr val="bg1"/>
              </a:solidFill>
              <a:latin typeface="Meiryo UI" panose="020B0604030504040204" pitchFamily="50" charset="-128"/>
              <a:ea typeface="Meiryo UI" panose="020B0604030504040204" pitchFamily="50" charset="-128"/>
            </a:endParaRPr>
          </a:p>
        </p:txBody>
      </p:sp>
      <p:grpSp>
        <p:nvGrpSpPr>
          <p:cNvPr id="121" name="グループ化 120"/>
          <p:cNvGrpSpPr/>
          <p:nvPr/>
        </p:nvGrpSpPr>
        <p:grpSpPr>
          <a:xfrm>
            <a:off x="23500817" y="33578963"/>
            <a:ext cx="2954597" cy="830997"/>
            <a:chOff x="25722894" y="33338390"/>
            <a:chExt cx="2954597" cy="830997"/>
          </a:xfrm>
        </p:grpSpPr>
        <p:sp>
          <p:nvSpPr>
            <p:cNvPr id="122" name="テキスト ボックス 121"/>
            <p:cNvSpPr txBox="1"/>
            <p:nvPr/>
          </p:nvSpPr>
          <p:spPr>
            <a:xfrm>
              <a:off x="26836534" y="33338390"/>
              <a:ext cx="1840957" cy="830997"/>
            </a:xfrm>
            <a:prstGeom prst="rect">
              <a:avLst/>
            </a:prstGeom>
            <a:noFill/>
          </p:spPr>
          <p:txBody>
            <a:bodyPr wrap="square" rtlCol="0">
              <a:spAutoFit/>
            </a:bodyPr>
            <a:lstStyle/>
            <a:p>
              <a:pPr>
                <a:lnSpc>
                  <a:spcPct val="150000"/>
                </a:lnSpc>
              </a:pPr>
              <a:r>
                <a:rPr kumimoji="1" lang="en-US" altLang="ja-JP" sz="3200" dirty="0" smtClean="0">
                  <a:latin typeface="Meiryo UI" panose="020B0604030504040204" pitchFamily="50" charset="-128"/>
                  <a:ea typeface="Meiryo UI" panose="020B0604030504040204" pitchFamily="50" charset="-128"/>
                </a:rPr>
                <a:t>(p&lt;.05)</a:t>
              </a:r>
              <a:r>
                <a:rPr kumimoji="1" lang="ja-JP" altLang="en-US" sz="3200" dirty="0" smtClean="0">
                  <a:latin typeface="Meiryo UI" panose="020B0604030504040204" pitchFamily="50" charset="-128"/>
                  <a:ea typeface="Meiryo UI" panose="020B0604030504040204" pitchFamily="50" charset="-128"/>
                </a:rPr>
                <a:t> </a:t>
              </a:r>
              <a:endParaRPr kumimoji="1" lang="en-US" altLang="ja-JP" sz="3200" dirty="0" smtClean="0">
                <a:latin typeface="Meiryo UI" panose="020B0604030504040204" pitchFamily="50" charset="-128"/>
                <a:ea typeface="Meiryo UI" panose="020B0604030504040204" pitchFamily="50" charset="-128"/>
              </a:endParaRPr>
            </a:p>
          </p:txBody>
        </p:sp>
        <p:sp>
          <p:nvSpPr>
            <p:cNvPr id="123" name="正方形/長方形 122"/>
            <p:cNvSpPr/>
            <p:nvPr/>
          </p:nvSpPr>
          <p:spPr>
            <a:xfrm>
              <a:off x="25722894" y="33583279"/>
              <a:ext cx="812921" cy="380970"/>
            </a:xfrm>
            <a:prstGeom prst="rect">
              <a:avLst/>
            </a:prstGeom>
            <a:solidFill>
              <a:srgbClr val="214C7F">
                <a:alpha val="34902"/>
              </a:srgbClr>
            </a:solidFill>
            <a:ln w="38100">
              <a:solidFill>
                <a:srgbClr val="BEB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1638837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3150</TotalTime>
  <Words>905</Words>
  <Application>Microsoft Office PowerPoint</Application>
  <PresentationFormat>ユーザー設定</PresentationFormat>
  <Paragraphs>96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doshisha</dc:creator>
  <cp:lastModifiedBy>Masataka Ito</cp:lastModifiedBy>
  <cp:revision>253</cp:revision>
  <cp:lastPrinted>2016-06-12T06:09:13Z</cp:lastPrinted>
  <dcterms:created xsi:type="dcterms:W3CDTF">2013-12-21T08:27:10Z</dcterms:created>
  <dcterms:modified xsi:type="dcterms:W3CDTF">2016-07-02T01:45:06Z</dcterms:modified>
</cp:coreProperties>
</file>